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56" r:id="rId3"/>
    <p:sldId id="257" r:id="rId4"/>
    <p:sldId id="258" r:id="rId5"/>
    <p:sldId id="259" r:id="rId6"/>
    <p:sldId id="260" r:id="rId7"/>
    <p:sldId id="262" r:id="rId8"/>
    <p:sldId id="263" r:id="rId9"/>
    <p:sldId id="264" r:id="rId10"/>
    <p:sldId id="265" r:id="rId11"/>
    <p:sldId id="266" r:id="rId12"/>
    <p:sldId id="267" r:id="rId13"/>
    <p:sldId id="269" r:id="rId14"/>
    <p:sldId id="270" r:id="rId15"/>
    <p:sldId id="272" r:id="rId16"/>
    <p:sldId id="273" r:id="rId17"/>
    <p:sldId id="274"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21" d="100"/>
          <a:sy n="121" d="100"/>
        </p:scale>
        <p:origin x="4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7/24/24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7/24/24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7/24/24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7/24/24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7/24/24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7/24/24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7/24/24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7/24/24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DE31B-1816-4B58-9639-FB2A02746425}"/>
              </a:ext>
            </a:extLst>
          </p:cNvPr>
          <p:cNvSpPr>
            <a:spLocks noGrp="1"/>
          </p:cNvSpPr>
          <p:nvPr>
            <p:ph type="title"/>
          </p:nvPr>
        </p:nvSpPr>
        <p:spPr>
          <a:xfrm>
            <a:off x="4675695" y="75593"/>
            <a:ext cx="5533535" cy="2111248"/>
          </a:xfrm>
        </p:spPr>
        <p:txBody>
          <a:bodyPr/>
          <a:lstStyle/>
          <a:p>
            <a:pPr algn="ctr"/>
            <a:r>
              <a:rPr lang="en-US" sz="3600" b="1" dirty="0">
                <a:solidFill>
                  <a:srgbClr val="00B050"/>
                </a:solidFill>
              </a:rPr>
              <a:t>DesertNET International, DNI</a:t>
            </a:r>
            <a:br>
              <a:rPr lang="en-US" sz="3600"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D635DCE9-69A9-4E65-B98F-B7352E985D70}"/>
              </a:ext>
            </a:extLst>
          </p:cNvPr>
          <p:cNvSpPr>
            <a:spLocks noGrp="1"/>
          </p:cNvSpPr>
          <p:nvPr>
            <p:ph idx="1"/>
          </p:nvPr>
        </p:nvSpPr>
        <p:spPr>
          <a:xfrm>
            <a:off x="273377" y="1630837"/>
            <a:ext cx="11613823" cy="4958499"/>
          </a:xfrm>
        </p:spPr>
        <p:txBody>
          <a:bodyPr>
            <a:normAutofit lnSpcReduction="10000"/>
          </a:bodyPr>
          <a:lstStyle/>
          <a:p>
            <a:pPr algn="ctr"/>
            <a:r>
              <a:rPr lang="en-US" sz="3600" b="1" dirty="0">
                <a:solidFill>
                  <a:srgbClr val="002060"/>
                </a:solidFill>
              </a:rPr>
              <a:t>Working Group (WG) Coordinators </a:t>
            </a:r>
          </a:p>
          <a:p>
            <a:pPr marL="0" indent="0" algn="ctr">
              <a:buNone/>
            </a:pPr>
            <a:r>
              <a:rPr lang="en-US" sz="3600" b="1" dirty="0">
                <a:solidFill>
                  <a:srgbClr val="002060"/>
                </a:solidFill>
              </a:rPr>
              <a:t>Kick Off Meeting with</a:t>
            </a:r>
            <a:br>
              <a:rPr lang="en-US" sz="3600" b="1" dirty="0">
                <a:solidFill>
                  <a:srgbClr val="002060"/>
                </a:solidFill>
              </a:rPr>
            </a:br>
            <a:r>
              <a:rPr lang="en-US" sz="3600" b="1" dirty="0">
                <a:solidFill>
                  <a:srgbClr val="002060"/>
                </a:solidFill>
              </a:rPr>
              <a:t>DNI Management</a:t>
            </a:r>
          </a:p>
          <a:p>
            <a:pPr algn="ctr"/>
            <a:endParaRPr lang="en-US" sz="3600" b="1" dirty="0">
              <a:solidFill>
                <a:srgbClr val="002060"/>
              </a:solidFill>
            </a:endParaRPr>
          </a:p>
          <a:p>
            <a:pPr algn="ctr"/>
            <a:endParaRPr lang="en-US" sz="3600" b="1" dirty="0">
              <a:solidFill>
                <a:srgbClr val="002060"/>
              </a:solidFill>
            </a:endParaRPr>
          </a:p>
          <a:p>
            <a:pPr marL="0" indent="0" algn="ctr">
              <a:buNone/>
            </a:pPr>
            <a:r>
              <a:rPr lang="en-US" sz="3600" b="1" dirty="0">
                <a:solidFill>
                  <a:srgbClr val="002060"/>
                </a:solidFill>
              </a:rPr>
              <a:t>Dr. Kakha NADIRADZE</a:t>
            </a:r>
          </a:p>
          <a:p>
            <a:pPr marL="0" indent="0" algn="ctr">
              <a:buNone/>
            </a:pPr>
            <a:r>
              <a:rPr lang="en-US" sz="3600" b="1" dirty="0">
                <a:solidFill>
                  <a:srgbClr val="002060"/>
                </a:solidFill>
              </a:rPr>
              <a:t>Chair </a:t>
            </a:r>
          </a:p>
          <a:p>
            <a:pPr marL="0" indent="0" algn="ctr">
              <a:buNone/>
            </a:pPr>
            <a:r>
              <a:rPr lang="en-US" b="1" dirty="0">
                <a:solidFill>
                  <a:srgbClr val="002060"/>
                </a:solidFill>
              </a:rPr>
              <a:t>22 July, 2024</a:t>
            </a:r>
            <a:endParaRPr lang="en-US" b="1" dirty="0"/>
          </a:p>
        </p:txBody>
      </p:sp>
      <p:pic>
        <p:nvPicPr>
          <p:cNvPr id="4" name="Content Placeholder 4">
            <a:extLst>
              <a:ext uri="{FF2B5EF4-FFF2-40B4-BE49-F238E27FC236}">
                <a16:creationId xmlns:a16="http://schemas.microsoft.com/office/drawing/2014/main" id="{EDCC3DB6-97A7-4D50-8915-F5C838289397}"/>
              </a:ext>
            </a:extLst>
          </p:cNvPr>
          <p:cNvPicPr>
            <a:picLocks noChangeAspect="1"/>
          </p:cNvPicPr>
          <p:nvPr/>
        </p:nvPicPr>
        <p:blipFill>
          <a:blip r:embed="rId2"/>
          <a:stretch>
            <a:fillRect/>
          </a:stretch>
        </p:blipFill>
        <p:spPr>
          <a:xfrm>
            <a:off x="0" y="1"/>
            <a:ext cx="4524864" cy="1131216"/>
          </a:xfrm>
          <a:prstGeom prst="rect">
            <a:avLst/>
          </a:prstGeom>
        </p:spPr>
      </p:pic>
    </p:spTree>
    <p:extLst>
      <p:ext uri="{BB962C8B-B14F-4D97-AF65-F5344CB8AC3E}">
        <p14:creationId xmlns:p14="http://schemas.microsoft.com/office/powerpoint/2010/main" val="1042742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99F7F-FF3E-4988-BFEF-F7711F158341}"/>
              </a:ext>
            </a:extLst>
          </p:cNvPr>
          <p:cNvSpPr>
            <a:spLocks noGrp="1"/>
          </p:cNvSpPr>
          <p:nvPr>
            <p:ph type="title"/>
          </p:nvPr>
        </p:nvSpPr>
        <p:spPr>
          <a:xfrm>
            <a:off x="325599" y="151060"/>
            <a:ext cx="10241848" cy="1400530"/>
          </a:xfrm>
        </p:spPr>
        <p:txBody>
          <a:bodyPr/>
          <a:lstStyle/>
          <a:p>
            <a:r>
              <a:rPr lang="en-US" sz="3600" b="1" dirty="0">
                <a:solidFill>
                  <a:schemeClr val="bg1"/>
                </a:solidFill>
                <a:highlight>
                  <a:srgbClr val="00FF00"/>
                </a:highlight>
              </a:rPr>
              <a:t>Understanding the Causes of Desertification</a:t>
            </a:r>
            <a:endParaRPr lang="en-US" sz="3600" dirty="0">
              <a:solidFill>
                <a:schemeClr val="bg1"/>
              </a:solidFill>
              <a:highlight>
                <a:srgbClr val="00FF00"/>
              </a:highlight>
            </a:endParaRPr>
          </a:p>
        </p:txBody>
      </p:sp>
      <p:sp>
        <p:nvSpPr>
          <p:cNvPr id="3" name="Content Placeholder 2">
            <a:extLst>
              <a:ext uri="{FF2B5EF4-FFF2-40B4-BE49-F238E27FC236}">
                <a16:creationId xmlns:a16="http://schemas.microsoft.com/office/drawing/2014/main" id="{C149737B-3DFC-4B13-9878-5F512930CA01}"/>
              </a:ext>
            </a:extLst>
          </p:cNvPr>
          <p:cNvSpPr>
            <a:spLocks noGrp="1"/>
          </p:cNvSpPr>
          <p:nvPr>
            <p:ph idx="1"/>
          </p:nvPr>
        </p:nvSpPr>
        <p:spPr>
          <a:xfrm>
            <a:off x="359790" y="1640263"/>
            <a:ext cx="11472420" cy="4146222"/>
          </a:xfrm>
        </p:spPr>
        <p:txBody>
          <a:bodyPr>
            <a:normAutofit/>
          </a:bodyPr>
          <a:lstStyle/>
          <a:p>
            <a:r>
              <a:rPr lang="en-US" sz="2400" dirty="0">
                <a:solidFill>
                  <a:schemeClr val="bg1"/>
                </a:solidFill>
              </a:rPr>
              <a:t>The primary causes of desertification include overgrazing, deforestation, unsustainable agricultural practices, and climate change. </a:t>
            </a:r>
          </a:p>
          <a:p>
            <a:pPr marL="0" indent="0">
              <a:buNone/>
            </a:pPr>
            <a:endParaRPr lang="en-US" sz="2400" dirty="0">
              <a:solidFill>
                <a:schemeClr val="bg1"/>
              </a:solidFill>
            </a:endParaRPr>
          </a:p>
          <a:p>
            <a:r>
              <a:rPr lang="en-US" sz="2400" dirty="0">
                <a:solidFill>
                  <a:schemeClr val="bg1"/>
                </a:solidFill>
              </a:rPr>
              <a:t>These factors lead to the loss of vegetation, soil erosion, and the degradation of land, ultimately threatening the livelihoods of communities and the biodiversity of these regions.</a:t>
            </a:r>
          </a:p>
        </p:txBody>
      </p:sp>
    </p:spTree>
    <p:extLst>
      <p:ext uri="{BB962C8B-B14F-4D97-AF65-F5344CB8AC3E}">
        <p14:creationId xmlns:p14="http://schemas.microsoft.com/office/powerpoint/2010/main" val="2829239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561CD-2129-4B66-BCF1-7E1C0A8C04BA}"/>
              </a:ext>
            </a:extLst>
          </p:cNvPr>
          <p:cNvSpPr>
            <a:spLocks noGrp="1"/>
          </p:cNvSpPr>
          <p:nvPr>
            <p:ph type="title"/>
          </p:nvPr>
        </p:nvSpPr>
        <p:spPr>
          <a:xfrm>
            <a:off x="235671" y="452718"/>
            <a:ext cx="10548594" cy="1400530"/>
          </a:xfrm>
        </p:spPr>
        <p:txBody>
          <a:bodyPr/>
          <a:lstStyle/>
          <a:p>
            <a:pPr algn="just"/>
            <a:r>
              <a:rPr lang="en-US" sz="2800" b="1" dirty="0">
                <a:solidFill>
                  <a:schemeClr val="bg1"/>
                </a:solidFill>
                <a:highlight>
                  <a:srgbClr val="00FF00"/>
                </a:highlight>
              </a:rPr>
              <a:t>Innovative Solutions for Combating Desertification Science Based and Nature based Solutions integrated with Digital Solutions</a:t>
            </a:r>
            <a:endParaRPr lang="en-US" sz="2800" dirty="0">
              <a:solidFill>
                <a:schemeClr val="bg1"/>
              </a:solidFill>
              <a:highlight>
                <a:srgbClr val="00FF00"/>
              </a:highlight>
            </a:endParaRPr>
          </a:p>
        </p:txBody>
      </p:sp>
      <p:sp>
        <p:nvSpPr>
          <p:cNvPr id="3" name="Content Placeholder 2">
            <a:extLst>
              <a:ext uri="{FF2B5EF4-FFF2-40B4-BE49-F238E27FC236}">
                <a16:creationId xmlns:a16="http://schemas.microsoft.com/office/drawing/2014/main" id="{0AA79EA7-3BB0-47C3-8A5E-FB69017C9843}"/>
              </a:ext>
            </a:extLst>
          </p:cNvPr>
          <p:cNvSpPr>
            <a:spLocks noGrp="1"/>
          </p:cNvSpPr>
          <p:nvPr>
            <p:ph idx="1"/>
          </p:nvPr>
        </p:nvSpPr>
        <p:spPr>
          <a:xfrm>
            <a:off x="546755" y="1932495"/>
            <a:ext cx="11302737" cy="4315904"/>
          </a:xfrm>
        </p:spPr>
        <p:txBody>
          <a:bodyPr>
            <a:normAutofit/>
          </a:bodyPr>
          <a:lstStyle/>
          <a:p>
            <a:r>
              <a:rPr lang="en-US" sz="2400" dirty="0">
                <a:solidFill>
                  <a:schemeClr val="bg1"/>
                </a:solidFill>
              </a:rPr>
              <a:t>Sustainable land management practices, such as agroforestry, conservation agriculture, and land restoration, can help mitigate the effects of desertification. </a:t>
            </a:r>
          </a:p>
          <a:p>
            <a:pPr marL="0" indent="0">
              <a:buNone/>
            </a:pPr>
            <a:endParaRPr lang="en-US" sz="2400" dirty="0">
              <a:solidFill>
                <a:schemeClr val="bg1"/>
              </a:solidFill>
            </a:endParaRPr>
          </a:p>
          <a:p>
            <a:r>
              <a:rPr lang="en-US" sz="2400" dirty="0">
                <a:solidFill>
                  <a:schemeClr val="bg1"/>
                </a:solidFill>
              </a:rPr>
              <a:t>These approaches aim to improve soil fertility, enhance water retention, and promote the growth of vegetation, thereby preserving the delicate balance of fragile ecosystems.</a:t>
            </a:r>
          </a:p>
        </p:txBody>
      </p:sp>
    </p:spTree>
    <p:extLst>
      <p:ext uri="{BB962C8B-B14F-4D97-AF65-F5344CB8AC3E}">
        <p14:creationId xmlns:p14="http://schemas.microsoft.com/office/powerpoint/2010/main" val="888368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74729-C080-4051-A3D2-3FB9D2F2776D}"/>
              </a:ext>
            </a:extLst>
          </p:cNvPr>
          <p:cNvSpPr>
            <a:spLocks noGrp="1"/>
          </p:cNvSpPr>
          <p:nvPr>
            <p:ph type="title"/>
          </p:nvPr>
        </p:nvSpPr>
        <p:spPr>
          <a:xfrm>
            <a:off x="141402" y="226244"/>
            <a:ext cx="11104775" cy="650450"/>
          </a:xfrm>
        </p:spPr>
        <p:txBody>
          <a:bodyPr/>
          <a:lstStyle/>
          <a:p>
            <a:r>
              <a:rPr lang="en-US" sz="2000" b="1" dirty="0">
                <a:solidFill>
                  <a:schemeClr val="bg1"/>
                </a:solidFill>
                <a:highlight>
                  <a:srgbClr val="00FF00"/>
                </a:highlight>
              </a:rPr>
              <a:t>TOWARD A SUSTAINABLE FUTURE: COMBATING DESERTIFICATION</a:t>
            </a:r>
            <a:br>
              <a:rPr lang="en-US" sz="2800" b="1" dirty="0"/>
            </a:br>
            <a:endParaRPr lang="en-US" dirty="0"/>
          </a:p>
        </p:txBody>
      </p:sp>
      <p:sp>
        <p:nvSpPr>
          <p:cNvPr id="3" name="Content Placeholder 2">
            <a:extLst>
              <a:ext uri="{FF2B5EF4-FFF2-40B4-BE49-F238E27FC236}">
                <a16:creationId xmlns:a16="http://schemas.microsoft.com/office/drawing/2014/main" id="{DE95425D-3789-481F-9B98-F4D461E820BC}"/>
              </a:ext>
            </a:extLst>
          </p:cNvPr>
          <p:cNvSpPr>
            <a:spLocks noGrp="1"/>
          </p:cNvSpPr>
          <p:nvPr>
            <p:ph idx="1"/>
          </p:nvPr>
        </p:nvSpPr>
        <p:spPr>
          <a:xfrm>
            <a:off x="405354" y="1065230"/>
            <a:ext cx="11180188" cy="5183170"/>
          </a:xfrm>
        </p:spPr>
        <p:txBody>
          <a:bodyPr>
            <a:normAutofit/>
          </a:bodyPr>
          <a:lstStyle/>
          <a:p>
            <a:pPr algn="just"/>
            <a:r>
              <a:rPr lang="en-US" sz="2400" dirty="0">
                <a:solidFill>
                  <a:schemeClr val="bg1"/>
                </a:solidFill>
              </a:rPr>
              <a:t>By addressing the root causes of desertification and implementing a holistic, </a:t>
            </a:r>
            <a:r>
              <a:rPr lang="en-US" sz="2400" b="1" dirty="0">
                <a:solidFill>
                  <a:schemeClr val="bg1"/>
                </a:solidFill>
              </a:rPr>
              <a:t>collaborative approach</a:t>
            </a:r>
            <a:r>
              <a:rPr lang="en-US" sz="2400" dirty="0">
                <a:solidFill>
                  <a:schemeClr val="bg1"/>
                </a:solidFill>
              </a:rPr>
              <a:t>, we can </a:t>
            </a:r>
            <a:r>
              <a:rPr lang="en-US" sz="2400" b="1" dirty="0">
                <a:solidFill>
                  <a:schemeClr val="bg1"/>
                </a:solidFill>
              </a:rPr>
              <a:t>preserve our fragile ecosystems </a:t>
            </a:r>
            <a:r>
              <a:rPr lang="en-US" sz="2400" dirty="0">
                <a:solidFill>
                  <a:schemeClr val="bg1"/>
                </a:solidFill>
              </a:rPr>
              <a:t>and ensure a sustainable future for generations to come.</a:t>
            </a:r>
          </a:p>
          <a:p>
            <a:pPr marL="0" indent="0" algn="just">
              <a:buNone/>
            </a:pPr>
            <a:endParaRPr lang="en-US" sz="2400" dirty="0">
              <a:solidFill>
                <a:schemeClr val="bg1"/>
              </a:solidFill>
            </a:endParaRPr>
          </a:p>
          <a:p>
            <a:pPr algn="just"/>
            <a:r>
              <a:rPr lang="en-US" sz="2400" dirty="0">
                <a:solidFill>
                  <a:schemeClr val="bg1"/>
                </a:solidFill>
              </a:rPr>
              <a:t> Continued research, policy development, and international</a:t>
            </a:r>
          </a:p>
          <a:p>
            <a:pPr marL="0" indent="0" algn="just">
              <a:buNone/>
            </a:pPr>
            <a:r>
              <a:rPr lang="en-US" sz="2400" dirty="0">
                <a:solidFill>
                  <a:schemeClr val="bg1"/>
                </a:solidFill>
              </a:rPr>
              <a:t>cooperation are essential in DNIs global efforts</a:t>
            </a:r>
          </a:p>
        </p:txBody>
      </p:sp>
    </p:spTree>
    <p:extLst>
      <p:ext uri="{BB962C8B-B14F-4D97-AF65-F5344CB8AC3E}">
        <p14:creationId xmlns:p14="http://schemas.microsoft.com/office/powerpoint/2010/main" val="908891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BB8B4-B0C3-4094-A078-558E6C70E45F}"/>
              </a:ext>
            </a:extLst>
          </p:cNvPr>
          <p:cNvSpPr>
            <a:spLocks noGrp="1"/>
          </p:cNvSpPr>
          <p:nvPr>
            <p:ph type="title"/>
          </p:nvPr>
        </p:nvSpPr>
        <p:spPr>
          <a:xfrm>
            <a:off x="141402" y="281362"/>
            <a:ext cx="9749176" cy="1123232"/>
          </a:xfrm>
        </p:spPr>
        <p:txBody>
          <a:bodyPr/>
          <a:lstStyle/>
          <a:p>
            <a:r>
              <a:rPr lang="en-US" b="1" dirty="0">
                <a:solidFill>
                  <a:schemeClr val="bg1"/>
                </a:solidFill>
                <a:highlight>
                  <a:srgbClr val="FFFF00"/>
                </a:highlight>
              </a:rPr>
              <a:t>Key takeaways:</a:t>
            </a:r>
          </a:p>
        </p:txBody>
      </p:sp>
      <p:sp>
        <p:nvSpPr>
          <p:cNvPr id="4" name="Rectangle 1">
            <a:extLst>
              <a:ext uri="{FF2B5EF4-FFF2-40B4-BE49-F238E27FC236}">
                <a16:creationId xmlns:a16="http://schemas.microsoft.com/office/drawing/2014/main" id="{12367B52-56D8-4946-A712-3F3F5D98A557}"/>
              </a:ext>
            </a:extLst>
          </p:cNvPr>
          <p:cNvSpPr>
            <a:spLocks noGrp="1" noChangeArrowheads="1"/>
          </p:cNvSpPr>
          <p:nvPr>
            <p:ph idx="1"/>
          </p:nvPr>
        </p:nvSpPr>
        <p:spPr bwMode="auto">
          <a:xfrm>
            <a:off x="386499" y="1314771"/>
            <a:ext cx="11312165"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defTabSz="914400" eaLnBrk="0" fontAlgn="base" hangingPunct="0">
              <a:spcBef>
                <a:spcPct val="0"/>
              </a:spcBef>
              <a:spcAft>
                <a:spcPct val="0"/>
              </a:spcAft>
              <a:buClrTx/>
              <a:buSzTx/>
            </a:pPr>
            <a:r>
              <a:rPr kumimoji="0" lang="en-US" altLang="en-US" sz="1800" b="1" i="0" u="none" strike="noStrike" cap="none" normalizeH="0" baseline="0" dirty="0">
                <a:ln>
                  <a:noFill/>
                </a:ln>
                <a:solidFill>
                  <a:schemeClr val="bg1"/>
                </a:solidFill>
                <a:effectLst/>
                <a:latin typeface="Arial" panose="020B0604020202020204" pitchFamily="34" charset="0"/>
              </a:rPr>
              <a:t>Interdisciplinary Focus</a:t>
            </a:r>
            <a:r>
              <a:rPr kumimoji="0" lang="en-US" altLang="en-US" sz="1800" b="0" i="0" u="none" strike="noStrike" cap="none" normalizeH="0" baseline="0" dirty="0">
                <a:ln>
                  <a:noFill/>
                </a:ln>
                <a:solidFill>
                  <a:schemeClr val="bg1"/>
                </a:solidFill>
                <a:effectLst/>
                <a:latin typeface="Arial" panose="020B0604020202020204" pitchFamily="34" charset="0"/>
              </a:rPr>
              <a:t>: Each working group addresses specific facets of desert research, from climate change and biodiversity to satellite mapping and soil restoration. </a:t>
            </a:r>
          </a:p>
          <a:p>
            <a:pPr algn="just" defTabSz="914400" eaLnBrk="0" fontAlgn="base" hangingPunct="0">
              <a:spcBef>
                <a:spcPct val="0"/>
              </a:spcBef>
              <a:spcAft>
                <a:spcPct val="0"/>
              </a:spcAft>
              <a:buClrTx/>
              <a:buSzTx/>
            </a:pPr>
            <a:r>
              <a:rPr kumimoji="0" lang="en-US" altLang="en-US" sz="1800" b="0" i="0" u="none" strike="noStrike" cap="none" normalizeH="0" baseline="0" dirty="0">
                <a:ln>
                  <a:noFill/>
                </a:ln>
                <a:solidFill>
                  <a:schemeClr val="bg1"/>
                </a:solidFill>
                <a:effectLst/>
                <a:latin typeface="Arial" panose="020B0604020202020204" pitchFamily="34" charset="0"/>
              </a:rPr>
              <a:t>This interdisciplinary approach ensures a comprehensive understanding and effective management of desert ecosystems.</a:t>
            </a:r>
          </a:p>
          <a:p>
            <a:pPr algn="just" defTabSz="914400" eaLnBrk="0" fontAlgn="base" hangingPunct="0">
              <a:spcBef>
                <a:spcPct val="0"/>
              </a:spcBef>
              <a:spcAft>
                <a:spcPct val="0"/>
              </a:spcAft>
              <a:buClrTx/>
              <a:buSzTx/>
            </a:pPr>
            <a:r>
              <a:rPr kumimoji="0" lang="en-US" altLang="en-US" sz="1800" b="1" i="0" u="none" strike="noStrike" cap="none" normalizeH="0" baseline="0" dirty="0">
                <a:ln>
                  <a:noFill/>
                </a:ln>
                <a:solidFill>
                  <a:schemeClr val="bg1"/>
                </a:solidFill>
                <a:effectLst/>
                <a:latin typeface="Arial" panose="020B0604020202020204" pitchFamily="34" charset="0"/>
              </a:rPr>
              <a:t>Collaborative Efforts</a:t>
            </a:r>
            <a:r>
              <a:rPr kumimoji="0" lang="en-US" altLang="en-US" sz="1800" b="0" i="0" u="none" strike="noStrike" cap="none" normalizeH="0" baseline="0" dirty="0">
                <a:ln>
                  <a:noFill/>
                </a:ln>
                <a:solidFill>
                  <a:schemeClr val="bg1"/>
                </a:solidFill>
                <a:effectLst/>
                <a:latin typeface="Arial" panose="020B0604020202020204" pitchFamily="34" charset="0"/>
              </a:rPr>
              <a:t>: The working groups facilitate collaboration among experts, stakeholders, and young scientists, fostering a synergistic environment for knowledge exchange and innovative solutions.</a:t>
            </a:r>
          </a:p>
          <a:p>
            <a:pPr algn="just" defTabSz="914400" eaLnBrk="0" fontAlgn="base" hangingPunct="0">
              <a:spcBef>
                <a:spcPct val="0"/>
              </a:spcBef>
              <a:spcAft>
                <a:spcPct val="0"/>
              </a:spcAft>
              <a:buClrTx/>
              <a:buSzTx/>
            </a:pPr>
            <a:r>
              <a:rPr kumimoji="0" lang="en-US" altLang="en-US" sz="1800" b="1" i="0" u="none" strike="noStrike" cap="none" normalizeH="0" baseline="0" dirty="0">
                <a:ln>
                  <a:noFill/>
                </a:ln>
                <a:solidFill>
                  <a:schemeClr val="bg1"/>
                </a:solidFill>
                <a:effectLst/>
                <a:latin typeface="Arial" panose="020B0604020202020204" pitchFamily="34" charset="0"/>
              </a:rPr>
              <a:t>Practical Applications</a:t>
            </a:r>
            <a:r>
              <a:rPr kumimoji="0" lang="en-US" altLang="en-US" sz="1800" b="0" i="0" u="none" strike="noStrike" cap="none" normalizeH="0" baseline="0" dirty="0">
                <a:ln>
                  <a:noFill/>
                </a:ln>
                <a:solidFill>
                  <a:schemeClr val="bg1"/>
                </a:solidFill>
                <a:effectLst/>
                <a:latin typeface="Arial" panose="020B0604020202020204" pitchFamily="34" charset="0"/>
              </a:rPr>
              <a:t>: Groups like Satellite Mapping and Digital Tools emphasize the use of technology for mapping, monitoring, and managing desert landscapes, leveraging spatial databases and interactive maps for actionable insights.</a:t>
            </a:r>
          </a:p>
          <a:p>
            <a:pPr algn="just" defTabSz="914400" eaLnBrk="0" fontAlgn="base" hangingPunct="0">
              <a:spcBef>
                <a:spcPct val="0"/>
              </a:spcBef>
              <a:spcAft>
                <a:spcPct val="0"/>
              </a:spcAft>
              <a:buClrTx/>
              <a:buSzTx/>
            </a:pPr>
            <a:r>
              <a:rPr kumimoji="0" lang="en-US" altLang="en-US" sz="1800" b="1" i="0" u="none" strike="noStrike" cap="none" normalizeH="0" baseline="0" dirty="0">
                <a:ln>
                  <a:noFill/>
                </a:ln>
                <a:solidFill>
                  <a:schemeClr val="bg1"/>
                </a:solidFill>
                <a:effectLst/>
                <a:latin typeface="Arial" panose="020B0604020202020204" pitchFamily="34" charset="0"/>
              </a:rPr>
              <a:t>Publication and Advocacy</a:t>
            </a:r>
            <a:r>
              <a:rPr kumimoji="0" lang="en-US" altLang="en-US" sz="1800" b="0" i="0" u="none" strike="noStrike" cap="none" normalizeH="0" baseline="0" dirty="0">
                <a:ln>
                  <a:noFill/>
                </a:ln>
                <a:solidFill>
                  <a:schemeClr val="bg1"/>
                </a:solidFill>
                <a:effectLst/>
                <a:latin typeface="Arial" panose="020B0604020202020204" pitchFamily="34" charset="0"/>
              </a:rPr>
              <a:t>: The Position Papers and Publications Editing group plays a vital role in disseminating scientific findings, shaping policy through advocacy, and promoting awareness about desert-related issues.</a:t>
            </a:r>
          </a:p>
          <a:p>
            <a:pPr algn="just" defTabSz="914400" eaLnBrk="0" fontAlgn="base" hangingPunct="0">
              <a:spcBef>
                <a:spcPct val="0"/>
              </a:spcBef>
              <a:spcAft>
                <a:spcPct val="0"/>
              </a:spcAft>
              <a:buClrTx/>
              <a:buSzTx/>
            </a:pPr>
            <a:r>
              <a:rPr kumimoji="0" lang="en-US" altLang="en-US" sz="1800" b="1" i="0" u="none" strike="noStrike" cap="none" normalizeH="0" baseline="0" dirty="0">
                <a:ln>
                  <a:noFill/>
                </a:ln>
                <a:solidFill>
                  <a:schemeClr val="bg1"/>
                </a:solidFill>
                <a:effectLst/>
                <a:latin typeface="Arial" panose="020B0604020202020204" pitchFamily="34" charset="0"/>
              </a:rPr>
              <a:t>Capacity Building</a:t>
            </a:r>
            <a:r>
              <a:rPr kumimoji="0" lang="en-US" altLang="en-US" sz="1800" b="0" i="0" u="none" strike="noStrike" cap="none" normalizeH="0" baseline="0" dirty="0">
                <a:ln>
                  <a:noFill/>
                </a:ln>
                <a:solidFill>
                  <a:schemeClr val="bg1"/>
                </a:solidFill>
                <a:effectLst/>
                <a:latin typeface="Arial" panose="020B0604020202020204" pitchFamily="34" charset="0"/>
              </a:rPr>
              <a:t>: The focus on Young Scientists and PhD Students ensures continuity in research efforts by nurturing the next generation of desert researchers and providing them with mentorship and support.</a:t>
            </a:r>
          </a:p>
          <a:p>
            <a:pPr algn="just" defTabSz="914400" eaLnBrk="0" fontAlgn="base" hangingPunct="0">
              <a:spcBef>
                <a:spcPct val="0"/>
              </a:spcBef>
              <a:spcAft>
                <a:spcPct val="0"/>
              </a:spcAft>
              <a:buClrTx/>
              <a:buSzTx/>
            </a:pPr>
            <a:r>
              <a:rPr kumimoji="0" lang="en-US" altLang="en-US" sz="1800" b="1" i="0" u="none" strike="noStrike" cap="none" normalizeH="0" baseline="0" dirty="0">
                <a:ln>
                  <a:noFill/>
                </a:ln>
                <a:solidFill>
                  <a:schemeClr val="bg1"/>
                </a:solidFill>
                <a:effectLst/>
                <a:latin typeface="Arial" panose="020B0604020202020204" pitchFamily="34" charset="0"/>
              </a:rPr>
              <a:t>Strategic Planning and Funding</a:t>
            </a:r>
            <a:r>
              <a:rPr kumimoji="0" lang="en-US" altLang="en-US" sz="1800" b="0" i="0" u="none" strike="noStrike" cap="none" normalizeH="0" baseline="0" dirty="0">
                <a:ln>
                  <a:noFill/>
                </a:ln>
                <a:solidFill>
                  <a:schemeClr val="bg1"/>
                </a:solidFill>
                <a:effectLst/>
                <a:latin typeface="Arial" panose="020B0604020202020204" pitchFamily="34" charset="0"/>
              </a:rPr>
              <a:t>: The Fundraising and Research Projects group strategically pursues funding opportunities and organizes events like conferences and workshops, crucial for advancing research agendas and maintaining international collaborations.</a:t>
            </a:r>
          </a:p>
        </p:txBody>
      </p:sp>
    </p:spTree>
    <p:extLst>
      <p:ext uri="{BB962C8B-B14F-4D97-AF65-F5344CB8AC3E}">
        <p14:creationId xmlns:p14="http://schemas.microsoft.com/office/powerpoint/2010/main" val="3772743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6CB61-95C9-421B-BF72-A65DC3EFFD7D}"/>
              </a:ext>
            </a:extLst>
          </p:cNvPr>
          <p:cNvSpPr>
            <a:spLocks noGrp="1"/>
          </p:cNvSpPr>
          <p:nvPr>
            <p:ph type="title"/>
          </p:nvPr>
        </p:nvSpPr>
        <p:spPr/>
        <p:txBody>
          <a:bodyPr/>
          <a:lstStyle/>
          <a:p>
            <a:r>
              <a:rPr lang="en-US" dirty="0">
                <a:solidFill>
                  <a:schemeClr val="bg1"/>
                </a:solidFill>
                <a:highlight>
                  <a:srgbClr val="00FF00"/>
                </a:highlight>
              </a:rPr>
              <a:t>We are committed to:</a:t>
            </a:r>
          </a:p>
        </p:txBody>
      </p:sp>
      <p:sp>
        <p:nvSpPr>
          <p:cNvPr id="3" name="Content Placeholder 2">
            <a:extLst>
              <a:ext uri="{FF2B5EF4-FFF2-40B4-BE49-F238E27FC236}">
                <a16:creationId xmlns:a16="http://schemas.microsoft.com/office/drawing/2014/main" id="{7A23B887-F824-4494-AB58-37F9760A4E9E}"/>
              </a:ext>
            </a:extLst>
          </p:cNvPr>
          <p:cNvSpPr>
            <a:spLocks noGrp="1"/>
          </p:cNvSpPr>
          <p:nvPr>
            <p:ph idx="1"/>
          </p:nvPr>
        </p:nvSpPr>
        <p:spPr>
          <a:xfrm>
            <a:off x="646111" y="1536569"/>
            <a:ext cx="11231662" cy="4868713"/>
          </a:xfrm>
        </p:spPr>
        <p:txBody>
          <a:bodyPr>
            <a:normAutofit/>
          </a:bodyPr>
          <a:lstStyle/>
          <a:p>
            <a:pPr algn="just"/>
            <a:r>
              <a:rPr lang="en-US" dirty="0">
                <a:solidFill>
                  <a:schemeClr val="bg1"/>
                </a:solidFill>
              </a:rPr>
              <a:t>Ensure the sustainability outcomes which can deliver tangible benefits for our Members and for initiating new Projects, Programs and Policy Papers for all stakeholders and Farmers, ranchers, people and the planet. </a:t>
            </a:r>
          </a:p>
          <a:p>
            <a:pPr algn="just"/>
            <a:endParaRPr lang="en-US" dirty="0">
              <a:solidFill>
                <a:schemeClr val="bg1"/>
              </a:solidFill>
            </a:endParaRPr>
          </a:p>
          <a:p>
            <a:pPr algn="just"/>
            <a:r>
              <a:rPr lang="en-US" dirty="0">
                <a:solidFill>
                  <a:schemeClr val="bg1"/>
                </a:solidFill>
              </a:rPr>
              <a:t>This is critical for the development our collective actions toward of sustainable Soil Sciences in light of new approaches and result oriented coalitions and partnership through to enabling WGs activities more visible and feasible…</a:t>
            </a:r>
          </a:p>
          <a:p>
            <a:pPr algn="just"/>
            <a:endParaRPr lang="en-US" dirty="0">
              <a:solidFill>
                <a:schemeClr val="bg1"/>
              </a:solidFill>
            </a:endParaRPr>
          </a:p>
          <a:p>
            <a:pPr algn="just"/>
            <a:r>
              <a:rPr lang="en-US" dirty="0">
                <a:solidFill>
                  <a:schemeClr val="bg1"/>
                </a:solidFill>
              </a:rPr>
              <a:t>By contributing to DesertNET International's mission implementation within WGs by promoting sustainable desert management, conservation, and resilience through research, advocacy, and collaboration. They reflect a comprehensive approach to addressing complex challenges in desert regions worldwide.</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5392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79D18-373F-490B-A33B-1EEF50038D4F}"/>
              </a:ext>
            </a:extLst>
          </p:cNvPr>
          <p:cNvSpPr>
            <a:spLocks noGrp="1"/>
          </p:cNvSpPr>
          <p:nvPr>
            <p:ph type="title"/>
          </p:nvPr>
        </p:nvSpPr>
        <p:spPr>
          <a:xfrm>
            <a:off x="646111" y="452718"/>
            <a:ext cx="9404723" cy="951876"/>
          </a:xfrm>
        </p:spPr>
        <p:txBody>
          <a:bodyPr/>
          <a:lstStyle/>
          <a:p>
            <a:r>
              <a:rPr lang="en-US" b="1" dirty="0">
                <a:solidFill>
                  <a:schemeClr val="bg1"/>
                </a:solidFill>
                <a:highlight>
                  <a:srgbClr val="00FF00"/>
                </a:highlight>
              </a:rPr>
              <a:t>Water-Soil-Food-Health Nexus</a:t>
            </a:r>
          </a:p>
        </p:txBody>
      </p:sp>
      <p:sp>
        <p:nvSpPr>
          <p:cNvPr id="3" name="Content Placeholder 2">
            <a:extLst>
              <a:ext uri="{FF2B5EF4-FFF2-40B4-BE49-F238E27FC236}">
                <a16:creationId xmlns:a16="http://schemas.microsoft.com/office/drawing/2014/main" id="{6D60BDEA-8185-4631-B036-21E43563B874}"/>
              </a:ext>
            </a:extLst>
          </p:cNvPr>
          <p:cNvSpPr>
            <a:spLocks noGrp="1"/>
          </p:cNvSpPr>
          <p:nvPr>
            <p:ph idx="1"/>
          </p:nvPr>
        </p:nvSpPr>
        <p:spPr>
          <a:xfrm>
            <a:off x="131975" y="1853248"/>
            <a:ext cx="11953188" cy="4660674"/>
          </a:xfrm>
        </p:spPr>
        <p:txBody>
          <a:bodyPr>
            <a:normAutofit fontScale="85000" lnSpcReduction="10000"/>
          </a:bodyPr>
          <a:lstStyle/>
          <a:p>
            <a:pPr algn="just"/>
            <a:r>
              <a:rPr lang="en-US" dirty="0">
                <a:solidFill>
                  <a:schemeClr val="bg1"/>
                </a:solidFill>
              </a:rPr>
              <a:t>Certainly, desertification is closely correlated with agri-food systems due to several interconnected factors:</a:t>
            </a:r>
          </a:p>
          <a:p>
            <a:pPr algn="just"/>
            <a:r>
              <a:rPr lang="en-US" b="1" dirty="0">
                <a:solidFill>
                  <a:schemeClr val="bg1"/>
                </a:solidFill>
              </a:rPr>
              <a:t>Land Use Change</a:t>
            </a:r>
            <a:r>
              <a:rPr lang="en-US" dirty="0">
                <a:solidFill>
                  <a:schemeClr val="bg1"/>
                </a:solidFill>
              </a:rPr>
              <a:t>: Agricultural practices often involve clearing land for cultivation, which can lead to soil degradation and increased vulnerability to desertification, especially in arid and semi-arid regions.</a:t>
            </a:r>
          </a:p>
          <a:p>
            <a:pPr algn="just"/>
            <a:r>
              <a:rPr lang="en-US" b="1" dirty="0">
                <a:solidFill>
                  <a:schemeClr val="bg1"/>
                </a:solidFill>
              </a:rPr>
              <a:t>Soil Erosion</a:t>
            </a:r>
            <a:r>
              <a:rPr lang="en-US" dirty="0">
                <a:solidFill>
                  <a:schemeClr val="bg1"/>
                </a:solidFill>
              </a:rPr>
              <a:t>: Intensive agricultural practices, such as monocropping and overgrazing, can accelerate soil erosion. Erosion reduces soil fertility and water retention capacity, making the land more susceptible to desertification processes.</a:t>
            </a:r>
          </a:p>
          <a:p>
            <a:pPr algn="just"/>
            <a:r>
              <a:rPr lang="en-US" b="1" dirty="0">
                <a:solidFill>
                  <a:schemeClr val="bg1"/>
                </a:solidFill>
              </a:rPr>
              <a:t>Water Management</a:t>
            </a:r>
            <a:r>
              <a:rPr lang="en-US" dirty="0">
                <a:solidFill>
                  <a:schemeClr val="bg1"/>
                </a:solidFill>
              </a:rPr>
              <a:t>: Poor water management practices in agriculture, such as inefficient irrigation systems or excessive water extraction, can contribute to water scarcity and desertification in already arid areas.</a:t>
            </a:r>
          </a:p>
          <a:p>
            <a:pPr algn="just"/>
            <a:r>
              <a:rPr lang="en-US" b="1" dirty="0">
                <a:solidFill>
                  <a:schemeClr val="bg1"/>
                </a:solidFill>
              </a:rPr>
              <a:t>Deforestation</a:t>
            </a:r>
            <a:r>
              <a:rPr lang="en-US" dirty="0">
                <a:solidFill>
                  <a:schemeClr val="bg1"/>
                </a:solidFill>
              </a:rPr>
              <a:t>: Clearing land for agriculture can also involve deforestation, which disrupts ecosystems and reduces vegetation cover. This loss of vegetation accelerates soil erosion and reduces biodiversity, further exacerbating desertification risks.</a:t>
            </a:r>
          </a:p>
          <a:p>
            <a:pPr algn="just"/>
            <a:r>
              <a:rPr lang="en-US" b="1" dirty="0">
                <a:solidFill>
                  <a:schemeClr val="bg1"/>
                </a:solidFill>
              </a:rPr>
              <a:t>Climate Change</a:t>
            </a:r>
            <a:r>
              <a:rPr lang="en-US" dirty="0">
                <a:solidFill>
                  <a:schemeClr val="bg1"/>
                </a:solidFill>
              </a:rPr>
              <a:t>: Agriculture contributes to greenhouse gas emissions and is also affected by climate change impacts such as increased temperatures, altered precipitation patterns, and more frequent extreme weather events. These changes can exacerbate desertification processes in vulnerable regions.</a:t>
            </a:r>
          </a:p>
          <a:p>
            <a:endParaRPr lang="en-US" dirty="0"/>
          </a:p>
        </p:txBody>
      </p:sp>
    </p:spTree>
    <p:extLst>
      <p:ext uri="{BB962C8B-B14F-4D97-AF65-F5344CB8AC3E}">
        <p14:creationId xmlns:p14="http://schemas.microsoft.com/office/powerpoint/2010/main" val="3553184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866B-A87F-435A-BDA1-7F6373405EBF}"/>
              </a:ext>
            </a:extLst>
          </p:cNvPr>
          <p:cNvSpPr>
            <a:spLocks noGrp="1"/>
          </p:cNvSpPr>
          <p:nvPr>
            <p:ph type="title"/>
          </p:nvPr>
        </p:nvSpPr>
        <p:spPr/>
        <p:txBody>
          <a:bodyPr/>
          <a:lstStyle/>
          <a:p>
            <a:r>
              <a:rPr lang="en-US" dirty="0">
                <a:highlight>
                  <a:srgbClr val="000080"/>
                </a:highlight>
              </a:rPr>
              <a:t>Sustainable Agri-Food Systems</a:t>
            </a:r>
          </a:p>
        </p:txBody>
      </p:sp>
      <p:sp>
        <p:nvSpPr>
          <p:cNvPr id="4" name="Rectangle 1">
            <a:extLst>
              <a:ext uri="{FF2B5EF4-FFF2-40B4-BE49-F238E27FC236}">
                <a16:creationId xmlns:a16="http://schemas.microsoft.com/office/drawing/2014/main" id="{4E271238-501E-43BF-8C1C-7C8572FF01A1}"/>
              </a:ext>
            </a:extLst>
          </p:cNvPr>
          <p:cNvSpPr>
            <a:spLocks noGrp="1" noChangeArrowheads="1"/>
          </p:cNvSpPr>
          <p:nvPr>
            <p:ph idx="1"/>
          </p:nvPr>
        </p:nvSpPr>
        <p:spPr bwMode="auto">
          <a:xfrm>
            <a:off x="537328" y="3003102"/>
            <a:ext cx="11453567" cy="190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bg1"/>
                </a:solidFill>
                <a:effectLst/>
                <a:latin typeface="Arial" panose="020B0604020202020204" pitchFamily="34" charset="0"/>
              </a:rPr>
              <a:t>Addressing desertification within agri-food systems requires sustainable land management practices that aims to enhance soil health, conserve water resources, and promote resilient agricultural practices. Integrated approaches that consider both environmental conservation and agricultural productivity are essential to mitigate the impacts of desertification and ensure the long-term sustainability of agri-food systems in arid and semi-arid regions.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05686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259C5-617F-4C96-A227-74697989493A}"/>
              </a:ext>
            </a:extLst>
          </p:cNvPr>
          <p:cNvSpPr>
            <a:spLocks noGrp="1"/>
          </p:cNvSpPr>
          <p:nvPr>
            <p:ph type="title"/>
          </p:nvPr>
        </p:nvSpPr>
        <p:spPr>
          <a:xfrm>
            <a:off x="646112" y="122548"/>
            <a:ext cx="9402862" cy="952108"/>
          </a:xfrm>
        </p:spPr>
        <p:txBody>
          <a:bodyPr/>
          <a:lstStyle/>
          <a:p>
            <a:r>
              <a:rPr lang="en-US" dirty="0">
                <a:solidFill>
                  <a:schemeClr val="bg1"/>
                </a:solidFill>
                <a:highlight>
                  <a:srgbClr val="00FFFF"/>
                </a:highlight>
              </a:rPr>
              <a:t>The Action Plan</a:t>
            </a:r>
          </a:p>
        </p:txBody>
      </p:sp>
      <p:sp>
        <p:nvSpPr>
          <p:cNvPr id="4" name="Rectangle 1">
            <a:extLst>
              <a:ext uri="{FF2B5EF4-FFF2-40B4-BE49-F238E27FC236}">
                <a16:creationId xmlns:a16="http://schemas.microsoft.com/office/drawing/2014/main" id="{19A4FD12-F961-4B71-9C3B-169CE21C03A7}"/>
              </a:ext>
            </a:extLst>
          </p:cNvPr>
          <p:cNvSpPr>
            <a:spLocks noGrp="1" noChangeArrowheads="1"/>
          </p:cNvSpPr>
          <p:nvPr>
            <p:ph idx="1"/>
          </p:nvPr>
        </p:nvSpPr>
        <p:spPr bwMode="auto">
          <a:xfrm>
            <a:off x="518474" y="1613308"/>
            <a:ext cx="11340447"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defTabSz="914400" eaLnBrk="0" fontAlgn="base" hangingPunct="0">
              <a:spcBef>
                <a:spcPct val="0"/>
              </a:spcBef>
              <a:spcAft>
                <a:spcPct val="0"/>
              </a:spcAft>
              <a:buClrTx/>
              <a:buSzTx/>
            </a:pPr>
            <a:endParaRPr kumimoji="0" lang="en-US" altLang="en-US" sz="1800" b="0" i="0" u="none" strike="noStrike" cap="none" normalizeH="0" baseline="0" dirty="0">
              <a:ln>
                <a:noFill/>
              </a:ln>
              <a:solidFill>
                <a:schemeClr val="bg1"/>
              </a:solidFill>
              <a:effectLst/>
              <a:highlight>
                <a:srgbClr val="00FFFF"/>
              </a:highlight>
              <a:latin typeface="Arial" panose="020B0604020202020204" pitchFamily="34" charset="0"/>
            </a:endParaRPr>
          </a:p>
          <a:p>
            <a:pPr algn="just" defTabSz="914400" eaLnBrk="0" fontAlgn="base" hangingPunct="0">
              <a:spcBef>
                <a:spcPct val="0"/>
              </a:spcBef>
              <a:spcAft>
                <a:spcPct val="0"/>
              </a:spcAft>
              <a:buClrTx/>
              <a:buSzTx/>
            </a:pPr>
            <a:r>
              <a:rPr kumimoji="0" lang="en-US" altLang="en-US" sz="1800" b="1" i="0" u="none" strike="noStrike" cap="none" normalizeH="0" baseline="0" dirty="0">
                <a:ln>
                  <a:noFill/>
                </a:ln>
                <a:solidFill>
                  <a:schemeClr val="bg1"/>
                </a:solidFill>
                <a:effectLst/>
                <a:highlight>
                  <a:srgbClr val="00FFFF"/>
                </a:highlight>
                <a:latin typeface="Arial" panose="020B0604020202020204" pitchFamily="34" charset="0"/>
              </a:rPr>
              <a:t>Insights into Latest Thinking and Developments</a:t>
            </a:r>
            <a:r>
              <a:rPr kumimoji="0" lang="en-US" altLang="en-US" sz="1800" b="0" i="0" u="none" strike="noStrike" cap="none" normalizeH="0" baseline="0" dirty="0">
                <a:ln>
                  <a:noFill/>
                </a:ln>
                <a:solidFill>
                  <a:schemeClr val="bg1"/>
                </a:solidFill>
                <a:effectLst/>
                <a:highlight>
                  <a:srgbClr val="00FFFF"/>
                </a:highlight>
                <a:latin typeface="Arial" panose="020B0604020202020204" pitchFamily="34" charset="0"/>
              </a:rPr>
              <a:t>: Being part of such a coalition or communities for EU Grant Projects and Calls and stay updated on the latest research, strategies, and best practices, This could include new methodologies, case studies, policy developments, and innovative projects from our Members as bottom up incentives.</a:t>
            </a:r>
          </a:p>
          <a:p>
            <a:pPr algn="just" defTabSz="914400" eaLnBrk="0" fontAlgn="base" hangingPunct="0">
              <a:spcBef>
                <a:spcPct val="0"/>
              </a:spcBef>
              <a:spcAft>
                <a:spcPct val="0"/>
              </a:spcAft>
              <a:buClrTx/>
              <a:buSzTx/>
            </a:pPr>
            <a:r>
              <a:rPr kumimoji="0" lang="en-US" altLang="en-US" sz="1800" b="1" i="0" u="none" strike="noStrike" cap="none" normalizeH="0" baseline="0" dirty="0">
                <a:ln>
                  <a:noFill/>
                </a:ln>
                <a:solidFill>
                  <a:schemeClr val="bg1"/>
                </a:solidFill>
                <a:effectLst/>
                <a:highlight>
                  <a:srgbClr val="00FFFF"/>
                </a:highlight>
                <a:latin typeface="Arial" panose="020B0604020202020204" pitchFamily="34" charset="0"/>
              </a:rPr>
              <a:t>Newsletters and Project Updates</a:t>
            </a:r>
            <a:r>
              <a:rPr kumimoji="0" lang="en-US" altLang="en-US" sz="1800" b="0" i="0" u="none" strike="noStrike" cap="none" normalizeH="0" baseline="0" dirty="0">
                <a:ln>
                  <a:noFill/>
                </a:ln>
                <a:solidFill>
                  <a:schemeClr val="bg1"/>
                </a:solidFill>
                <a:effectLst/>
                <a:highlight>
                  <a:srgbClr val="00FFFF"/>
                </a:highlight>
                <a:latin typeface="Arial" panose="020B0604020202020204" pitchFamily="34" charset="0"/>
              </a:rPr>
              <a:t>: Membership often anticipates receiving monthly or quarterly newsletters and updates that provide valuable information on ongoing projects, upcoming events, and relevant news related to the DNIs Activities and community development. These updates can help us to stay informed and potentially participate in collaborative projects or initiatives.</a:t>
            </a:r>
          </a:p>
          <a:p>
            <a:pPr algn="just" defTabSz="914400" eaLnBrk="0" fontAlgn="base" hangingPunct="0">
              <a:spcBef>
                <a:spcPct val="0"/>
              </a:spcBef>
              <a:spcAft>
                <a:spcPct val="0"/>
              </a:spcAft>
              <a:buClrTx/>
              <a:buSzTx/>
            </a:pPr>
            <a:r>
              <a:rPr kumimoji="0" lang="en-US" altLang="en-US" sz="1800" b="1" i="0" u="none" strike="noStrike" cap="none" normalizeH="0" baseline="0" dirty="0">
                <a:ln>
                  <a:noFill/>
                </a:ln>
                <a:solidFill>
                  <a:schemeClr val="bg1"/>
                </a:solidFill>
                <a:effectLst/>
                <a:highlight>
                  <a:srgbClr val="00FFFF"/>
                </a:highlight>
                <a:latin typeface="Arial" panose="020B0604020202020204" pitchFamily="34" charset="0"/>
              </a:rPr>
              <a:t>Networking and Collaboration Opportunities</a:t>
            </a:r>
            <a:r>
              <a:rPr kumimoji="0" lang="en-US" altLang="en-US" sz="1800" b="0" i="0" u="none" strike="noStrike" cap="none" normalizeH="0" baseline="0" dirty="0">
                <a:ln>
                  <a:noFill/>
                </a:ln>
                <a:solidFill>
                  <a:schemeClr val="bg1"/>
                </a:solidFill>
                <a:effectLst/>
                <a:highlight>
                  <a:srgbClr val="00FFFF"/>
                </a:highlight>
                <a:latin typeface="Arial" panose="020B0604020202020204" pitchFamily="34" charset="0"/>
              </a:rPr>
              <a:t>: Being part of any International coalition offers networking opportunities with like-minded individuals and organizations. It can facilitate collaborations, partnerships, and the exchange of ideas that can further enhance your understanding and impact in the field of Membership Development and young Scientists engagement.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52616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DFB6C-549A-4200-AAE1-E1201946F6A0}"/>
              </a:ext>
            </a:extLst>
          </p:cNvPr>
          <p:cNvSpPr>
            <a:spLocks noGrp="1"/>
          </p:cNvSpPr>
          <p:nvPr>
            <p:ph type="title"/>
          </p:nvPr>
        </p:nvSpPr>
        <p:spPr/>
        <p:txBody>
          <a:bodyPr/>
          <a:lstStyle/>
          <a:p>
            <a:pPr algn="ctr"/>
            <a:r>
              <a:rPr lang="en-US" b="1" dirty="0">
                <a:solidFill>
                  <a:schemeClr val="accent1">
                    <a:lumMod val="60000"/>
                    <a:lumOff val="40000"/>
                  </a:schemeClr>
                </a:solidFill>
              </a:rPr>
              <a:t>Thank you!</a:t>
            </a:r>
          </a:p>
        </p:txBody>
      </p:sp>
      <p:pic>
        <p:nvPicPr>
          <p:cNvPr id="7" name="Picture 6">
            <a:extLst>
              <a:ext uri="{FF2B5EF4-FFF2-40B4-BE49-F238E27FC236}">
                <a16:creationId xmlns:a16="http://schemas.microsoft.com/office/drawing/2014/main" id="{907A0903-4C7D-49A1-A54B-0D66CA455658}"/>
              </a:ext>
            </a:extLst>
          </p:cNvPr>
          <p:cNvPicPr>
            <a:picLocks noChangeAspect="1"/>
          </p:cNvPicPr>
          <p:nvPr/>
        </p:nvPicPr>
        <p:blipFill>
          <a:blip r:embed="rId2"/>
          <a:stretch>
            <a:fillRect/>
          </a:stretch>
        </p:blipFill>
        <p:spPr>
          <a:xfrm>
            <a:off x="0" y="1141647"/>
            <a:ext cx="12192000" cy="5716353"/>
          </a:xfrm>
          <a:prstGeom prst="rect">
            <a:avLst/>
          </a:prstGeom>
        </p:spPr>
      </p:pic>
    </p:spTree>
    <p:extLst>
      <p:ext uri="{BB962C8B-B14F-4D97-AF65-F5344CB8AC3E}">
        <p14:creationId xmlns:p14="http://schemas.microsoft.com/office/powerpoint/2010/main" val="2034133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85F4F7-8D9D-4350-B1E8-9FD0F2F75F16}"/>
              </a:ext>
            </a:extLst>
          </p:cNvPr>
          <p:cNvSpPr>
            <a:spLocks noGrp="1"/>
          </p:cNvSpPr>
          <p:nvPr>
            <p:ph type="subTitle" idx="1"/>
          </p:nvPr>
        </p:nvSpPr>
        <p:spPr>
          <a:xfrm>
            <a:off x="1513173" y="205380"/>
            <a:ext cx="8825658" cy="861420"/>
          </a:xfrm>
        </p:spPr>
        <p:txBody>
          <a:bodyPr/>
          <a:lstStyle/>
          <a:p>
            <a:r>
              <a:rPr lang="en-US" sz="3600" b="1" dirty="0">
                <a:solidFill>
                  <a:srgbClr val="00B050"/>
                </a:solidFill>
              </a:rPr>
              <a:t>Working groups of dni</a:t>
            </a:r>
          </a:p>
          <a:p>
            <a:endParaRPr lang="en-US" dirty="0"/>
          </a:p>
        </p:txBody>
      </p:sp>
      <p:graphicFrame>
        <p:nvGraphicFramePr>
          <p:cNvPr id="4" name="Table 3">
            <a:extLst>
              <a:ext uri="{FF2B5EF4-FFF2-40B4-BE49-F238E27FC236}">
                <a16:creationId xmlns:a16="http://schemas.microsoft.com/office/drawing/2014/main" id="{58BD78C5-30B3-4D96-B76B-6CE8D9CF8549}"/>
              </a:ext>
            </a:extLst>
          </p:cNvPr>
          <p:cNvGraphicFramePr>
            <a:graphicFrameLocks noGrp="1"/>
          </p:cNvGraphicFramePr>
          <p:nvPr>
            <p:extLst>
              <p:ext uri="{D42A27DB-BD31-4B8C-83A1-F6EECF244321}">
                <p14:modId xmlns:p14="http://schemas.microsoft.com/office/powerpoint/2010/main" val="2785661355"/>
              </p:ext>
            </p:extLst>
          </p:nvPr>
        </p:nvGraphicFramePr>
        <p:xfrm>
          <a:off x="122548" y="857839"/>
          <a:ext cx="12069452" cy="5791200"/>
        </p:xfrm>
        <a:graphic>
          <a:graphicData uri="http://schemas.openxmlformats.org/drawingml/2006/table">
            <a:tbl>
              <a:tblPr firstCol="1" lastCol="1">
                <a:tableStyleId>{ED083AE6-46FA-4A59-8FB0-9F97EB10719F}</a:tableStyleId>
              </a:tblPr>
              <a:tblGrid>
                <a:gridCol w="2422689">
                  <a:extLst>
                    <a:ext uri="{9D8B030D-6E8A-4147-A177-3AD203B41FA5}">
                      <a16:colId xmlns:a16="http://schemas.microsoft.com/office/drawing/2014/main" val="1895592545"/>
                    </a:ext>
                  </a:extLst>
                </a:gridCol>
                <a:gridCol w="2989098">
                  <a:extLst>
                    <a:ext uri="{9D8B030D-6E8A-4147-A177-3AD203B41FA5}">
                      <a16:colId xmlns:a16="http://schemas.microsoft.com/office/drawing/2014/main" val="1496393512"/>
                    </a:ext>
                  </a:extLst>
                </a:gridCol>
                <a:gridCol w="2680343">
                  <a:extLst>
                    <a:ext uri="{9D8B030D-6E8A-4147-A177-3AD203B41FA5}">
                      <a16:colId xmlns:a16="http://schemas.microsoft.com/office/drawing/2014/main" val="2489187649"/>
                    </a:ext>
                  </a:extLst>
                </a:gridCol>
                <a:gridCol w="2098246">
                  <a:extLst>
                    <a:ext uri="{9D8B030D-6E8A-4147-A177-3AD203B41FA5}">
                      <a16:colId xmlns:a16="http://schemas.microsoft.com/office/drawing/2014/main" val="369564628"/>
                    </a:ext>
                  </a:extLst>
                </a:gridCol>
                <a:gridCol w="1879076">
                  <a:extLst>
                    <a:ext uri="{9D8B030D-6E8A-4147-A177-3AD203B41FA5}">
                      <a16:colId xmlns:a16="http://schemas.microsoft.com/office/drawing/2014/main" val="432150515"/>
                    </a:ext>
                  </a:extLst>
                </a:gridCol>
              </a:tblGrid>
              <a:tr h="4840247">
                <a:tc>
                  <a:txBody>
                    <a:bodyPr/>
                    <a:lstStyle/>
                    <a:p>
                      <a:pPr algn="ctr" rtl="0" fontAlgn="ctr"/>
                      <a:endParaRPr lang="en-US" sz="1800" b="1" dirty="0">
                        <a:solidFill>
                          <a:schemeClr val="bg1"/>
                        </a:solidFill>
                        <a:effectLst/>
                        <a:highlight>
                          <a:srgbClr val="00FFFF"/>
                        </a:highlight>
                      </a:endParaRPr>
                    </a:p>
                    <a:p>
                      <a:pPr algn="ctr" rtl="0" fontAlgn="ctr"/>
                      <a:r>
                        <a:rPr lang="en-US" sz="1800" b="1" dirty="0">
                          <a:solidFill>
                            <a:schemeClr val="bg1"/>
                          </a:solidFill>
                          <a:effectLst/>
                        </a:rPr>
                        <a:t>Working Group</a:t>
                      </a: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marL="0" marR="0" lvl="0" indent="0" algn="ctr" defTabSz="457200" rtl="0" eaLnBrk="1" fontAlgn="ctr" latinLnBrk="0" hangingPunct="1">
                        <a:lnSpc>
                          <a:spcPct val="100000"/>
                        </a:lnSpc>
                        <a:spcBef>
                          <a:spcPts val="0"/>
                        </a:spcBef>
                        <a:spcAft>
                          <a:spcPts val="0"/>
                        </a:spcAft>
                        <a:buClrTx/>
                        <a:buSzTx/>
                        <a:buFontTx/>
                        <a:buNone/>
                        <a:tabLst/>
                        <a:defRPr/>
                      </a:pPr>
                      <a:r>
                        <a:rPr lang="en-US" sz="1800" b="1" dirty="0">
                          <a:solidFill>
                            <a:schemeClr val="bg1"/>
                          </a:solidFill>
                          <a:effectLst/>
                        </a:rPr>
                        <a:t>Climate Change, Soils Restoration Agroecology, and Biodiversity </a:t>
                      </a: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marL="0" marR="0" lvl="0" indent="0" algn="ctr" defTabSz="457200" rtl="0" eaLnBrk="1" fontAlgn="ctr" latinLnBrk="0" hangingPunct="1">
                        <a:lnSpc>
                          <a:spcPct val="100000"/>
                        </a:lnSpc>
                        <a:spcBef>
                          <a:spcPts val="0"/>
                        </a:spcBef>
                        <a:spcAft>
                          <a:spcPts val="0"/>
                        </a:spcAft>
                        <a:buClrTx/>
                        <a:buSzTx/>
                        <a:buFontTx/>
                        <a:buNone/>
                        <a:tabLst/>
                        <a:defRPr/>
                      </a:pPr>
                      <a:r>
                        <a:rPr lang="en-US" sz="1800" b="1" kern="1200" dirty="0">
                          <a:solidFill>
                            <a:schemeClr val="bg1"/>
                          </a:solidFill>
                          <a:effectLst/>
                        </a:rPr>
                        <a:t>Dr. </a:t>
                      </a:r>
                      <a:r>
                        <a:rPr lang="en-US" sz="1800" b="1" kern="1200" dirty="0" err="1">
                          <a:solidFill>
                            <a:schemeClr val="bg1"/>
                          </a:solidFill>
                          <a:effectLst/>
                        </a:rPr>
                        <a:t>Nausheen</a:t>
                      </a:r>
                      <a:r>
                        <a:rPr lang="en-US" sz="1800" b="1" kern="1200" dirty="0">
                          <a:solidFill>
                            <a:schemeClr val="bg1"/>
                          </a:solidFill>
                          <a:effectLst/>
                        </a:rPr>
                        <a:t> </a:t>
                      </a:r>
                    </a:p>
                    <a:p>
                      <a:pPr marL="0" marR="0" lvl="0" indent="0" algn="ctr" defTabSz="457200" rtl="0" eaLnBrk="1" fontAlgn="ctr" latinLnBrk="0" hangingPunct="1">
                        <a:lnSpc>
                          <a:spcPct val="100000"/>
                        </a:lnSpc>
                        <a:spcBef>
                          <a:spcPts val="0"/>
                        </a:spcBef>
                        <a:spcAft>
                          <a:spcPts val="0"/>
                        </a:spcAft>
                        <a:buClrTx/>
                        <a:buSzTx/>
                        <a:buFontTx/>
                        <a:buNone/>
                        <a:tabLst/>
                        <a:defRPr/>
                      </a:pPr>
                      <a:r>
                        <a:rPr lang="en-US" sz="1800" b="1" kern="1200" dirty="0">
                          <a:solidFill>
                            <a:schemeClr val="bg1"/>
                          </a:solidFill>
                          <a:effectLst/>
                        </a:rPr>
                        <a:t>Mazhar</a:t>
                      </a:r>
                      <a:endParaRPr lang="en-US" sz="1800" b="1" dirty="0">
                        <a:solidFill>
                          <a:schemeClr val="bg1"/>
                        </a:solidFill>
                        <a:effectLst/>
                      </a:endParaRPr>
                    </a:p>
                    <a:p>
                      <a:pPr marL="0" marR="0" lvl="0" indent="0" algn="ctr" defTabSz="457200" rtl="0" eaLnBrk="1" fontAlgn="ctr" latinLnBrk="0" hangingPunct="1">
                        <a:lnSpc>
                          <a:spcPct val="100000"/>
                        </a:lnSpc>
                        <a:spcBef>
                          <a:spcPts val="0"/>
                        </a:spcBef>
                        <a:spcAft>
                          <a:spcPts val="0"/>
                        </a:spcAft>
                        <a:buClrTx/>
                        <a:buSzTx/>
                        <a:buFontTx/>
                        <a:buNone/>
                        <a:tabLst/>
                        <a:defRPr/>
                      </a:pPr>
                      <a:endParaRPr lang="en-US" sz="1800" b="1" dirty="0">
                        <a:solidFill>
                          <a:schemeClr val="bg1"/>
                        </a:solidFill>
                        <a:effectLst/>
                      </a:endParaRPr>
                    </a:p>
                    <a:p>
                      <a:pPr marL="0" marR="0" lvl="0" indent="0" algn="ctr" defTabSz="457200" rtl="0" eaLnBrk="1" fontAlgn="ctr" latinLnBrk="0" hangingPunct="1">
                        <a:lnSpc>
                          <a:spcPct val="100000"/>
                        </a:lnSpc>
                        <a:spcBef>
                          <a:spcPts val="0"/>
                        </a:spcBef>
                        <a:spcAft>
                          <a:spcPts val="0"/>
                        </a:spcAft>
                        <a:buClrTx/>
                        <a:buSzTx/>
                        <a:buFontTx/>
                        <a:buNone/>
                        <a:tabLst/>
                        <a:defRPr/>
                      </a:pP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txBody>
                  <a:tcPr marL="22860" marR="22860" marT="15240" marB="15240" anchor="ctr">
                    <a:solidFill>
                      <a:schemeClr val="bg2">
                        <a:lumMod val="40000"/>
                        <a:lumOff val="60000"/>
                      </a:schemeClr>
                    </a:solidFill>
                  </a:tcPr>
                </a:tc>
                <a:tc>
                  <a:txBody>
                    <a:bodyPr/>
                    <a:lstStyle/>
                    <a:p>
                      <a:pPr algn="ctr" rtl="0" fontAlgn="ctr"/>
                      <a:r>
                        <a:rPr lang="en-US" sz="1800" b="1" dirty="0">
                          <a:solidFill>
                            <a:schemeClr val="bg1"/>
                          </a:solidFill>
                          <a:effectLst/>
                        </a:rPr>
                        <a:t>Working Group</a:t>
                      </a: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marL="0" marR="0" lvl="0" indent="0" algn="ctr" defTabSz="457200" rtl="0" eaLnBrk="1" fontAlgn="ctr" latinLnBrk="0" hangingPunct="1">
                        <a:lnSpc>
                          <a:spcPct val="100000"/>
                        </a:lnSpc>
                        <a:spcBef>
                          <a:spcPts val="0"/>
                        </a:spcBef>
                        <a:spcAft>
                          <a:spcPts val="0"/>
                        </a:spcAft>
                        <a:buClrTx/>
                        <a:buSzTx/>
                        <a:buFontTx/>
                        <a:buNone/>
                        <a:tabLst/>
                        <a:defRPr/>
                      </a:pPr>
                      <a:r>
                        <a:rPr lang="en-US" sz="1800" b="1" dirty="0">
                          <a:solidFill>
                            <a:schemeClr val="bg1"/>
                          </a:solidFill>
                          <a:effectLst/>
                        </a:rPr>
                        <a:t>Satellite Mapping WG (Database, Spatial, Digital tools, Interactive maps</a:t>
                      </a:r>
                    </a:p>
                    <a:p>
                      <a:pPr algn="ctr" rtl="0" fontAlgn="ctr"/>
                      <a:endParaRPr lang="en-US" sz="1800" b="1" dirty="0">
                        <a:solidFill>
                          <a:schemeClr val="bg1"/>
                        </a:solidFill>
                        <a:effectLst/>
                      </a:endParaRPr>
                    </a:p>
                    <a:p>
                      <a:pPr marL="0" marR="0" lvl="0" indent="0" algn="ctr" defTabSz="457200" rtl="0" eaLnBrk="1" fontAlgn="ctr" latinLnBrk="0" hangingPunct="1">
                        <a:lnSpc>
                          <a:spcPct val="100000"/>
                        </a:lnSpc>
                        <a:spcBef>
                          <a:spcPts val="0"/>
                        </a:spcBef>
                        <a:spcAft>
                          <a:spcPts val="0"/>
                        </a:spcAft>
                        <a:buClrTx/>
                        <a:buSzTx/>
                        <a:buFontTx/>
                        <a:buNone/>
                        <a:tabLst/>
                        <a:defRPr/>
                      </a:pPr>
                      <a:endParaRPr lang="en-US" sz="1800" b="1" dirty="0">
                        <a:solidFill>
                          <a:schemeClr val="bg1"/>
                        </a:solidFill>
                        <a:effectLst/>
                      </a:endParaRPr>
                    </a:p>
                    <a:p>
                      <a:pPr marL="0" marR="0" lvl="0" indent="0" algn="ctr" defTabSz="457200" rtl="0" eaLnBrk="1" fontAlgn="ctr" latinLnBrk="0" hangingPunct="1">
                        <a:lnSpc>
                          <a:spcPct val="100000"/>
                        </a:lnSpc>
                        <a:spcBef>
                          <a:spcPts val="0"/>
                        </a:spcBef>
                        <a:spcAft>
                          <a:spcPts val="0"/>
                        </a:spcAft>
                        <a:buClrTx/>
                        <a:buSzTx/>
                        <a:buFontTx/>
                        <a:buNone/>
                        <a:tabLst/>
                        <a:defRPr/>
                      </a:pPr>
                      <a:endParaRPr lang="en-US" sz="1800" b="1" dirty="0">
                        <a:solidFill>
                          <a:schemeClr val="bg1"/>
                        </a:solidFill>
                        <a:effectLst/>
                      </a:endParaRPr>
                    </a:p>
                    <a:p>
                      <a:pPr marL="0" marR="0" lvl="0" indent="0" algn="ctr" defTabSz="457200" rtl="0" eaLnBrk="1" fontAlgn="ctr" latinLnBrk="0" hangingPunct="1">
                        <a:lnSpc>
                          <a:spcPct val="100000"/>
                        </a:lnSpc>
                        <a:spcBef>
                          <a:spcPts val="0"/>
                        </a:spcBef>
                        <a:spcAft>
                          <a:spcPts val="0"/>
                        </a:spcAft>
                        <a:buClrTx/>
                        <a:buSzTx/>
                        <a:buFontTx/>
                        <a:buNone/>
                        <a:tabLst/>
                        <a:defRPr/>
                      </a:pPr>
                      <a:endParaRPr lang="en-US" sz="1800" b="1" dirty="0">
                        <a:solidFill>
                          <a:schemeClr val="bg1"/>
                        </a:solidFill>
                        <a:effectLst/>
                      </a:endParaRPr>
                    </a:p>
                    <a:p>
                      <a:pPr marL="0" marR="0" lvl="0" indent="0" algn="ctr" defTabSz="457200" rtl="0" eaLnBrk="1" fontAlgn="ctr" latinLnBrk="0" hangingPunct="1">
                        <a:lnSpc>
                          <a:spcPct val="100000"/>
                        </a:lnSpc>
                        <a:spcBef>
                          <a:spcPts val="0"/>
                        </a:spcBef>
                        <a:spcAft>
                          <a:spcPts val="0"/>
                        </a:spcAft>
                        <a:buClrTx/>
                        <a:buSzTx/>
                        <a:buFontTx/>
                        <a:buNone/>
                        <a:tabLst/>
                        <a:defRPr/>
                      </a:pPr>
                      <a:r>
                        <a:rPr lang="en-US" sz="1800" b="1" kern="1200" dirty="0">
                          <a:solidFill>
                            <a:schemeClr val="bg1"/>
                          </a:solidFill>
                          <a:effectLst/>
                        </a:rPr>
                        <a:t>Dr. Seyed kazem Alavipanah </a:t>
                      </a:r>
                      <a:r>
                        <a:rPr lang="en-US" sz="1800" b="1" dirty="0">
                          <a:solidFill>
                            <a:schemeClr val="bg1"/>
                          </a:solidFill>
                          <a:effectLst/>
                        </a:rPr>
                        <a:t> </a:t>
                      </a:r>
                    </a:p>
                    <a:p>
                      <a:pPr marL="0" marR="0" lvl="0" indent="0" algn="ctr" defTabSz="457200" rtl="0" eaLnBrk="1" fontAlgn="ctr" latinLnBrk="0" hangingPunct="1">
                        <a:lnSpc>
                          <a:spcPct val="100000"/>
                        </a:lnSpc>
                        <a:spcBef>
                          <a:spcPts val="0"/>
                        </a:spcBef>
                        <a:spcAft>
                          <a:spcPts val="0"/>
                        </a:spcAft>
                        <a:buClrTx/>
                        <a:buSzTx/>
                        <a:buFontTx/>
                        <a:buNone/>
                        <a:tabLst/>
                        <a:defRPr/>
                      </a:pP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txBody>
                  <a:tcPr marL="22860" marR="22860" marT="15240" marB="15240" anchor="ctr">
                    <a:solidFill>
                      <a:schemeClr val="accent6">
                        <a:lumMod val="60000"/>
                        <a:lumOff val="40000"/>
                      </a:schemeClr>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800" b="1" dirty="0">
                          <a:solidFill>
                            <a:schemeClr val="bg1"/>
                          </a:solidFill>
                          <a:effectLst/>
                        </a:rPr>
                        <a:t>Working Group</a:t>
                      </a: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marL="0" marR="0" lvl="0" indent="0" algn="ctr" defTabSz="457200" rtl="0" eaLnBrk="1" fontAlgn="ctr" latinLnBrk="0" hangingPunct="1">
                        <a:lnSpc>
                          <a:spcPct val="100000"/>
                        </a:lnSpc>
                        <a:spcBef>
                          <a:spcPts val="0"/>
                        </a:spcBef>
                        <a:spcAft>
                          <a:spcPts val="0"/>
                        </a:spcAft>
                        <a:buClrTx/>
                        <a:buSzTx/>
                        <a:buFontTx/>
                        <a:buNone/>
                        <a:tabLst/>
                        <a:defRPr/>
                      </a:pPr>
                      <a:r>
                        <a:rPr lang="en-US" sz="1800" b="1" dirty="0">
                          <a:solidFill>
                            <a:schemeClr val="bg1"/>
                          </a:solidFill>
                          <a:effectLst/>
                        </a:rPr>
                        <a:t>Position Papers. Scientific-Research Publications/Articles/Newsletters editing</a:t>
                      </a: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marL="0" marR="0" lvl="0" indent="0" algn="ctr" defTabSz="457200" rtl="0" eaLnBrk="1" fontAlgn="ctr" latinLnBrk="0" hangingPunct="1">
                        <a:lnSpc>
                          <a:spcPct val="100000"/>
                        </a:lnSpc>
                        <a:spcBef>
                          <a:spcPts val="0"/>
                        </a:spcBef>
                        <a:spcAft>
                          <a:spcPts val="0"/>
                        </a:spcAft>
                        <a:buClrTx/>
                        <a:buSzTx/>
                        <a:buFontTx/>
                        <a:buNone/>
                        <a:tabLst/>
                        <a:defRPr/>
                      </a:pPr>
                      <a:r>
                        <a:rPr lang="en-US" sz="1800" b="1" kern="1200" dirty="0">
                          <a:solidFill>
                            <a:schemeClr val="bg1"/>
                          </a:solidFill>
                          <a:effectLst/>
                        </a:rPr>
                        <a:t>PhD. Student Chiara Ceseracciu</a:t>
                      </a: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txBody>
                  <a:tcPr marL="22860" marR="22860" marT="15240" marB="15240" anchor="ctr">
                    <a:solidFill>
                      <a:schemeClr val="accent5">
                        <a:lumMod val="75000"/>
                      </a:schemeClr>
                    </a:solidFill>
                  </a:tcPr>
                </a:tc>
                <a:tc>
                  <a:txBody>
                    <a:bodyPr/>
                    <a:lstStyle/>
                    <a:p>
                      <a:pPr algn="ctr" rtl="0" fontAlgn="ctr"/>
                      <a:r>
                        <a:rPr lang="en-US" sz="1800" b="1" dirty="0">
                          <a:solidFill>
                            <a:schemeClr val="bg1"/>
                          </a:solidFill>
                          <a:effectLst/>
                        </a:rPr>
                        <a:t>Working Group </a:t>
                      </a: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marL="0" marR="0" lvl="0" indent="0" algn="ctr" defTabSz="457200" rtl="0" eaLnBrk="1" fontAlgn="ctr" latinLnBrk="0" hangingPunct="1">
                        <a:lnSpc>
                          <a:spcPct val="100000"/>
                        </a:lnSpc>
                        <a:spcBef>
                          <a:spcPts val="0"/>
                        </a:spcBef>
                        <a:spcAft>
                          <a:spcPts val="0"/>
                        </a:spcAft>
                        <a:buClrTx/>
                        <a:buSzTx/>
                        <a:buFontTx/>
                        <a:buNone/>
                        <a:tabLst/>
                        <a:defRPr/>
                      </a:pPr>
                      <a:r>
                        <a:rPr lang="en-US" sz="1800" b="1" dirty="0">
                          <a:solidFill>
                            <a:schemeClr val="bg1"/>
                          </a:solidFill>
                          <a:effectLst/>
                        </a:rPr>
                        <a:t>Fundraising and Research Projects (Horizon Europe, JRC, RFIS, Conferences, workshops</a:t>
                      </a:r>
                    </a:p>
                    <a:p>
                      <a:pPr algn="ctr" rtl="0" fontAlgn="ctr"/>
                      <a:endParaRPr lang="en-US" sz="1800" b="1" dirty="0">
                        <a:solidFill>
                          <a:schemeClr val="bg1"/>
                        </a:solidFill>
                        <a:effectLst/>
                      </a:endParaRPr>
                    </a:p>
                    <a:p>
                      <a:pPr marL="0" marR="0" lvl="0" indent="0" algn="ctr" defTabSz="457200" rtl="0" eaLnBrk="1" fontAlgn="ctr" latinLnBrk="0" hangingPunct="1">
                        <a:lnSpc>
                          <a:spcPct val="100000"/>
                        </a:lnSpc>
                        <a:spcBef>
                          <a:spcPts val="0"/>
                        </a:spcBef>
                        <a:spcAft>
                          <a:spcPts val="0"/>
                        </a:spcAft>
                        <a:buClrTx/>
                        <a:buSzTx/>
                        <a:buFontTx/>
                        <a:buNone/>
                        <a:tabLst/>
                        <a:defRPr/>
                      </a:pPr>
                      <a:r>
                        <a:rPr lang="en-US" sz="1800" b="1" kern="1200" dirty="0">
                          <a:solidFill>
                            <a:schemeClr val="bg1"/>
                          </a:solidFill>
                          <a:effectLst/>
                        </a:rPr>
                        <a:t>Dr. Fei WANG</a:t>
                      </a: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txBody>
                  <a:tcPr marL="22860" marR="22860" marT="15240" marB="15240" anchor="ctr">
                    <a:solidFill>
                      <a:schemeClr val="accent4"/>
                    </a:solidFill>
                  </a:tcPr>
                </a:tc>
                <a:tc>
                  <a:txBody>
                    <a:bodyPr/>
                    <a:lstStyle/>
                    <a:p>
                      <a:pPr algn="ctr" rtl="0" fontAlgn="ctr"/>
                      <a:r>
                        <a:rPr lang="en-US" sz="1800" b="1" dirty="0">
                          <a:solidFill>
                            <a:schemeClr val="bg1"/>
                          </a:solidFill>
                          <a:effectLst/>
                        </a:rPr>
                        <a:t>Working Group</a:t>
                      </a: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r>
                        <a:rPr lang="en-US" sz="1800" b="1" dirty="0">
                          <a:solidFill>
                            <a:schemeClr val="bg1"/>
                          </a:solidFill>
                          <a:effectLst/>
                        </a:rPr>
                        <a:t>Young Scientists and Ph.D. Studen</a:t>
                      </a:r>
                    </a:p>
                    <a:p>
                      <a:pPr marL="0" marR="0" lvl="0" indent="0" algn="ctr" defTabSz="457200" rtl="0" eaLnBrk="1" fontAlgn="ctr" latinLnBrk="0" hangingPunct="1">
                        <a:lnSpc>
                          <a:spcPct val="100000"/>
                        </a:lnSpc>
                        <a:spcBef>
                          <a:spcPts val="0"/>
                        </a:spcBef>
                        <a:spcAft>
                          <a:spcPts val="0"/>
                        </a:spcAft>
                        <a:buClrTx/>
                        <a:buSzTx/>
                        <a:buFontTx/>
                        <a:buNone/>
                        <a:tabLst/>
                        <a:defRPr/>
                      </a:pPr>
                      <a:r>
                        <a:rPr lang="en-US" sz="1800" b="1" dirty="0">
                          <a:solidFill>
                            <a:schemeClr val="bg1"/>
                          </a:solidFill>
                          <a:effectLst/>
                        </a:rPr>
                        <a:t>ts </a:t>
                      </a: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marL="0" marR="0" lvl="0" indent="0" algn="ctr" defTabSz="457200" rtl="0" eaLnBrk="1" fontAlgn="ctr" latinLnBrk="0" hangingPunct="1">
                        <a:lnSpc>
                          <a:spcPct val="100000"/>
                        </a:lnSpc>
                        <a:spcBef>
                          <a:spcPts val="0"/>
                        </a:spcBef>
                        <a:spcAft>
                          <a:spcPts val="0"/>
                        </a:spcAft>
                        <a:buClrTx/>
                        <a:buSzTx/>
                        <a:buFontTx/>
                        <a:buNone/>
                        <a:tabLst/>
                        <a:defRPr/>
                      </a:pPr>
                      <a:r>
                        <a:rPr lang="en-US" sz="1800" b="1" kern="1200" dirty="0">
                          <a:solidFill>
                            <a:schemeClr val="bg1"/>
                          </a:solidFill>
                          <a:effectLst/>
                        </a:rPr>
                        <a:t>Prof. Giovanna Seddaiu</a:t>
                      </a: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p>
                      <a:pPr algn="ctr" rtl="0" fontAlgn="ctr"/>
                      <a:endParaRPr lang="en-US" sz="1800" b="1" dirty="0">
                        <a:solidFill>
                          <a:schemeClr val="bg1"/>
                        </a:solidFill>
                        <a:effectLst/>
                      </a:endParaRPr>
                    </a:p>
                  </a:txBody>
                  <a:tcPr marL="22860" marR="22860" marT="15240" marB="15240" anchor="ctr">
                    <a:solidFill>
                      <a:schemeClr val="accent3">
                        <a:lumMod val="60000"/>
                        <a:lumOff val="40000"/>
                      </a:schemeClr>
                    </a:solidFill>
                  </a:tcPr>
                </a:tc>
                <a:extLst>
                  <a:ext uri="{0D108BD9-81ED-4DB2-BD59-A6C34878D82A}">
                    <a16:rowId xmlns:a16="http://schemas.microsoft.com/office/drawing/2014/main" val="3820170450"/>
                  </a:ext>
                </a:extLst>
              </a:tr>
            </a:tbl>
          </a:graphicData>
        </a:graphic>
      </p:graphicFrame>
    </p:spTree>
    <p:extLst>
      <p:ext uri="{BB962C8B-B14F-4D97-AF65-F5344CB8AC3E}">
        <p14:creationId xmlns:p14="http://schemas.microsoft.com/office/powerpoint/2010/main" val="2878949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6D98C-8901-4F79-9C1F-242C90B2F45B}"/>
              </a:ext>
            </a:extLst>
          </p:cNvPr>
          <p:cNvSpPr>
            <a:spLocks noGrp="1"/>
          </p:cNvSpPr>
          <p:nvPr>
            <p:ph type="title"/>
          </p:nvPr>
        </p:nvSpPr>
        <p:spPr>
          <a:xfrm>
            <a:off x="220717" y="452718"/>
            <a:ext cx="10131973" cy="1400530"/>
          </a:xfrm>
          <a:solidFill>
            <a:schemeClr val="bg2">
              <a:lumMod val="40000"/>
              <a:lumOff val="60000"/>
            </a:schemeClr>
          </a:solidFill>
        </p:spPr>
        <p:txBody>
          <a:bodyPr/>
          <a:lstStyle/>
          <a:p>
            <a:r>
              <a:rPr lang="en-US" sz="4000" b="1" dirty="0">
                <a:solidFill>
                  <a:schemeClr val="bg1"/>
                </a:solidFill>
              </a:rPr>
              <a:t>Climate Change, Soils Restoration, Agroecology, and Biodiversity WG</a:t>
            </a:r>
            <a:endParaRPr lang="en-US" sz="4000" dirty="0">
              <a:solidFill>
                <a:schemeClr val="bg1"/>
              </a:solidFill>
            </a:endParaRPr>
          </a:p>
        </p:txBody>
      </p:sp>
      <p:sp>
        <p:nvSpPr>
          <p:cNvPr id="3" name="Content Placeholder 2">
            <a:extLst>
              <a:ext uri="{FF2B5EF4-FFF2-40B4-BE49-F238E27FC236}">
                <a16:creationId xmlns:a16="http://schemas.microsoft.com/office/drawing/2014/main" id="{8628A3F3-9A25-4E65-A4C5-3D1F1613E450}"/>
              </a:ext>
            </a:extLst>
          </p:cNvPr>
          <p:cNvSpPr>
            <a:spLocks noGrp="1"/>
          </p:cNvSpPr>
          <p:nvPr>
            <p:ph idx="1"/>
          </p:nvPr>
        </p:nvSpPr>
        <p:spPr>
          <a:xfrm>
            <a:off x="1103311" y="2052918"/>
            <a:ext cx="10651913" cy="4195481"/>
          </a:xfrm>
        </p:spPr>
        <p:txBody>
          <a:bodyPr>
            <a:normAutofit/>
          </a:bodyPr>
          <a:lstStyle/>
          <a:p>
            <a:pPr algn="just"/>
            <a:r>
              <a:rPr lang="en-US" sz="2400" dirty="0">
                <a:solidFill>
                  <a:schemeClr val="bg1"/>
                </a:solidFill>
              </a:rPr>
              <a:t>This group focused on understanding and addressing issues related to climate change impacts in desert regions, soil restoration techniques, sustainable agriculture practices (Agroecology), and biodiversity conservation.</a:t>
            </a:r>
          </a:p>
        </p:txBody>
      </p:sp>
    </p:spTree>
    <p:extLst>
      <p:ext uri="{BB962C8B-B14F-4D97-AF65-F5344CB8AC3E}">
        <p14:creationId xmlns:p14="http://schemas.microsoft.com/office/powerpoint/2010/main" val="2161467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64E88-93A5-4238-9F36-E58C35425A61}"/>
              </a:ext>
            </a:extLst>
          </p:cNvPr>
          <p:cNvSpPr>
            <a:spLocks noGrp="1"/>
          </p:cNvSpPr>
          <p:nvPr>
            <p:ph type="title"/>
          </p:nvPr>
        </p:nvSpPr>
        <p:spPr>
          <a:xfrm>
            <a:off x="254525" y="292231"/>
            <a:ext cx="9796310" cy="1561017"/>
          </a:xfrm>
          <a:solidFill>
            <a:schemeClr val="accent6">
              <a:lumMod val="60000"/>
              <a:lumOff val="40000"/>
            </a:schemeClr>
          </a:solidFill>
        </p:spPr>
        <p:txBody>
          <a:bodyPr/>
          <a:lstStyle/>
          <a:p>
            <a:r>
              <a:rPr lang="en-US" sz="3600" b="1" dirty="0">
                <a:solidFill>
                  <a:schemeClr val="bg1"/>
                </a:solidFill>
              </a:rPr>
              <a:t>Satellite Mapping WG (Database, Spatial, Digital tools, Interactive maps) WG</a:t>
            </a:r>
            <a:endParaRPr lang="en-US" sz="3600" dirty="0">
              <a:solidFill>
                <a:schemeClr val="bg1"/>
              </a:solidFill>
            </a:endParaRPr>
          </a:p>
        </p:txBody>
      </p:sp>
      <p:sp>
        <p:nvSpPr>
          <p:cNvPr id="6" name="Content Placeholder 5">
            <a:extLst>
              <a:ext uri="{FF2B5EF4-FFF2-40B4-BE49-F238E27FC236}">
                <a16:creationId xmlns:a16="http://schemas.microsoft.com/office/drawing/2014/main" id="{C3778BF0-5381-49AD-A188-6D2B016C4ECB}"/>
              </a:ext>
            </a:extLst>
          </p:cNvPr>
          <p:cNvSpPr>
            <a:spLocks noGrp="1"/>
          </p:cNvSpPr>
          <p:nvPr>
            <p:ph idx="1"/>
          </p:nvPr>
        </p:nvSpPr>
        <p:spPr>
          <a:xfrm>
            <a:off x="792228" y="2662519"/>
            <a:ext cx="10962997" cy="2927575"/>
          </a:xfrm>
        </p:spPr>
        <p:txBody>
          <a:bodyPr>
            <a:normAutofit/>
          </a:bodyPr>
          <a:lstStyle/>
          <a:p>
            <a:pPr algn="just"/>
            <a:r>
              <a:rPr lang="en-US" sz="2400" dirty="0">
                <a:solidFill>
                  <a:schemeClr val="bg1"/>
                </a:solidFill>
              </a:rPr>
              <a:t>This group deals with utilizing satellite imagery and digital tools to map and monitor desert regions, including the development of interactive maps and spatial databases.</a:t>
            </a:r>
          </a:p>
        </p:txBody>
      </p:sp>
    </p:spTree>
    <p:extLst>
      <p:ext uri="{BB962C8B-B14F-4D97-AF65-F5344CB8AC3E}">
        <p14:creationId xmlns:p14="http://schemas.microsoft.com/office/powerpoint/2010/main" val="447099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54F03-4A4F-4E66-91DE-DB2644C19FFB}"/>
              </a:ext>
            </a:extLst>
          </p:cNvPr>
          <p:cNvSpPr>
            <a:spLocks noGrp="1"/>
          </p:cNvSpPr>
          <p:nvPr>
            <p:ph type="title"/>
          </p:nvPr>
        </p:nvSpPr>
        <p:spPr>
          <a:xfrm>
            <a:off x="188536" y="179109"/>
            <a:ext cx="10869105" cy="1674139"/>
          </a:xfrm>
          <a:solidFill>
            <a:schemeClr val="accent5">
              <a:lumMod val="75000"/>
            </a:schemeClr>
          </a:solidFill>
        </p:spPr>
        <p:txBody>
          <a:bodyPr/>
          <a:lstStyle/>
          <a:p>
            <a:r>
              <a:rPr lang="en-US" sz="3200" dirty="0"/>
              <a:t>Position Papers, Scientific Research Publications/Articles/Newsletters Editing WG</a:t>
            </a:r>
          </a:p>
        </p:txBody>
      </p:sp>
      <p:sp>
        <p:nvSpPr>
          <p:cNvPr id="3" name="Content Placeholder 2">
            <a:extLst>
              <a:ext uri="{FF2B5EF4-FFF2-40B4-BE49-F238E27FC236}">
                <a16:creationId xmlns:a16="http://schemas.microsoft.com/office/drawing/2014/main" id="{6FF4D3EB-6FBF-4B24-8B1C-8BC61C91CC22}"/>
              </a:ext>
            </a:extLst>
          </p:cNvPr>
          <p:cNvSpPr>
            <a:spLocks noGrp="1"/>
          </p:cNvSpPr>
          <p:nvPr>
            <p:ph idx="1"/>
          </p:nvPr>
        </p:nvSpPr>
        <p:spPr>
          <a:xfrm>
            <a:off x="1103312" y="2052918"/>
            <a:ext cx="10604779" cy="4195481"/>
          </a:xfrm>
        </p:spPr>
        <p:txBody>
          <a:bodyPr>
            <a:normAutofit/>
          </a:bodyPr>
          <a:lstStyle/>
          <a:p>
            <a:pPr algn="just"/>
            <a:r>
              <a:rPr lang="en-US" sz="2400" dirty="0">
                <a:solidFill>
                  <a:schemeClr val="bg1"/>
                </a:solidFill>
              </a:rPr>
              <a:t>This group is involved in drafting position papers, editing scientific research publications, articles, and newsletters related to desert ecology, management, and research findings.</a:t>
            </a:r>
          </a:p>
        </p:txBody>
      </p:sp>
    </p:spTree>
    <p:extLst>
      <p:ext uri="{BB962C8B-B14F-4D97-AF65-F5344CB8AC3E}">
        <p14:creationId xmlns:p14="http://schemas.microsoft.com/office/powerpoint/2010/main" val="370706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B6FE5-978D-47A0-87A8-D216B176EF5A}"/>
              </a:ext>
            </a:extLst>
          </p:cNvPr>
          <p:cNvSpPr>
            <a:spLocks noGrp="1"/>
          </p:cNvSpPr>
          <p:nvPr>
            <p:ph type="title"/>
          </p:nvPr>
        </p:nvSpPr>
        <p:spPr>
          <a:solidFill>
            <a:schemeClr val="accent4"/>
          </a:solidFill>
        </p:spPr>
        <p:txBody>
          <a:bodyPr/>
          <a:lstStyle/>
          <a:p>
            <a:r>
              <a:rPr lang="en-US" sz="3600" dirty="0">
                <a:solidFill>
                  <a:schemeClr val="bg1"/>
                </a:solidFill>
              </a:rPr>
              <a:t>Fundraising and Research Projects WG</a:t>
            </a:r>
          </a:p>
        </p:txBody>
      </p:sp>
      <p:sp>
        <p:nvSpPr>
          <p:cNvPr id="3" name="Content Placeholder 2">
            <a:extLst>
              <a:ext uri="{FF2B5EF4-FFF2-40B4-BE49-F238E27FC236}">
                <a16:creationId xmlns:a16="http://schemas.microsoft.com/office/drawing/2014/main" id="{50D08E88-C80A-40B3-9FB0-0E74CCB55585}"/>
              </a:ext>
            </a:extLst>
          </p:cNvPr>
          <p:cNvSpPr>
            <a:spLocks noGrp="1"/>
          </p:cNvSpPr>
          <p:nvPr>
            <p:ph idx="1"/>
          </p:nvPr>
        </p:nvSpPr>
        <p:spPr>
          <a:xfrm>
            <a:off x="1103312" y="2052918"/>
            <a:ext cx="10699047" cy="4195481"/>
          </a:xfrm>
        </p:spPr>
        <p:txBody>
          <a:bodyPr>
            <a:normAutofit/>
          </a:bodyPr>
          <a:lstStyle/>
          <a:p>
            <a:pPr algn="just"/>
            <a:r>
              <a:rPr lang="en-US" sz="2400" dirty="0">
                <a:solidFill>
                  <a:schemeClr val="bg1"/>
                </a:solidFill>
              </a:rPr>
              <a:t>This group is responsible for identifying funding opportunities (such as Horizon Europe, JRC, TAIEX, RFIS) and organizing conferences, workshops, and other events to support desert research and collaboration.</a:t>
            </a:r>
          </a:p>
        </p:txBody>
      </p:sp>
    </p:spTree>
    <p:extLst>
      <p:ext uri="{BB962C8B-B14F-4D97-AF65-F5344CB8AC3E}">
        <p14:creationId xmlns:p14="http://schemas.microsoft.com/office/powerpoint/2010/main" val="636849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93E78-8201-4461-9062-0EA7F832B5CE}"/>
              </a:ext>
            </a:extLst>
          </p:cNvPr>
          <p:cNvSpPr>
            <a:spLocks noGrp="1"/>
          </p:cNvSpPr>
          <p:nvPr>
            <p:ph type="title"/>
          </p:nvPr>
        </p:nvSpPr>
        <p:spPr>
          <a:solidFill>
            <a:schemeClr val="accent3">
              <a:lumMod val="60000"/>
              <a:lumOff val="40000"/>
            </a:schemeClr>
          </a:solidFill>
        </p:spPr>
        <p:txBody>
          <a:bodyPr/>
          <a:lstStyle/>
          <a:p>
            <a:r>
              <a:rPr lang="en-US" sz="3600" dirty="0">
                <a:solidFill>
                  <a:schemeClr val="bg1"/>
                </a:solidFill>
              </a:rPr>
              <a:t>Young Scientists and Ph.D. Students WG</a:t>
            </a:r>
            <a:endParaRPr lang="en-US" dirty="0"/>
          </a:p>
        </p:txBody>
      </p:sp>
      <p:sp>
        <p:nvSpPr>
          <p:cNvPr id="3" name="Content Placeholder 2">
            <a:extLst>
              <a:ext uri="{FF2B5EF4-FFF2-40B4-BE49-F238E27FC236}">
                <a16:creationId xmlns:a16="http://schemas.microsoft.com/office/drawing/2014/main" id="{F873DE64-5FEB-4631-B7AF-5241304C21E1}"/>
              </a:ext>
            </a:extLst>
          </p:cNvPr>
          <p:cNvSpPr>
            <a:spLocks noGrp="1"/>
          </p:cNvSpPr>
          <p:nvPr>
            <p:ph idx="1"/>
          </p:nvPr>
        </p:nvSpPr>
        <p:spPr>
          <a:xfrm>
            <a:off x="1103312" y="2052918"/>
            <a:ext cx="10661340" cy="4195481"/>
          </a:xfrm>
        </p:spPr>
        <p:txBody>
          <a:bodyPr>
            <a:normAutofit/>
          </a:bodyPr>
          <a:lstStyle/>
          <a:p>
            <a:pPr algn="just"/>
            <a:r>
              <a:rPr lang="en-US" sz="2800" dirty="0">
                <a:solidFill>
                  <a:schemeClr val="bg1"/>
                </a:solidFill>
              </a:rPr>
              <a:t>This group focused on supporting young researchers and PhD students within DesertNET International, providing mentorship, networking opportunities, and support for their research initiatives.</a:t>
            </a:r>
          </a:p>
        </p:txBody>
      </p:sp>
    </p:spTree>
    <p:extLst>
      <p:ext uri="{BB962C8B-B14F-4D97-AF65-F5344CB8AC3E}">
        <p14:creationId xmlns:p14="http://schemas.microsoft.com/office/powerpoint/2010/main" val="2380362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71017-B5A4-45AF-A935-2159C85322C9}"/>
              </a:ext>
            </a:extLst>
          </p:cNvPr>
          <p:cNvSpPr>
            <a:spLocks noGrp="1"/>
          </p:cNvSpPr>
          <p:nvPr>
            <p:ph type="title"/>
          </p:nvPr>
        </p:nvSpPr>
        <p:spPr>
          <a:xfrm>
            <a:off x="311085" y="414780"/>
            <a:ext cx="10473179" cy="1404594"/>
          </a:xfrm>
        </p:spPr>
        <p:txBody>
          <a:bodyPr/>
          <a:lstStyle/>
          <a:p>
            <a:r>
              <a:rPr lang="en-US" sz="3600" dirty="0">
                <a:solidFill>
                  <a:schemeClr val="bg1"/>
                </a:solidFill>
                <a:highlight>
                  <a:srgbClr val="00FF00"/>
                </a:highlight>
              </a:rPr>
              <a:t>Outcomes &amp; short-term and long-term benefits </a:t>
            </a:r>
          </a:p>
        </p:txBody>
      </p:sp>
      <p:sp>
        <p:nvSpPr>
          <p:cNvPr id="4" name="Rectangle 1">
            <a:extLst>
              <a:ext uri="{FF2B5EF4-FFF2-40B4-BE49-F238E27FC236}">
                <a16:creationId xmlns:a16="http://schemas.microsoft.com/office/drawing/2014/main" id="{FDEBA122-5A6D-44AF-B9EF-4A1CA6AF0BC6}"/>
              </a:ext>
            </a:extLst>
          </p:cNvPr>
          <p:cNvSpPr>
            <a:spLocks noGrp="1" noChangeArrowheads="1"/>
          </p:cNvSpPr>
          <p:nvPr>
            <p:ph idx="1"/>
          </p:nvPr>
        </p:nvSpPr>
        <p:spPr bwMode="auto">
          <a:xfrm>
            <a:off x="395926" y="2244242"/>
            <a:ext cx="11642103"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buClrTx/>
              <a:buSzTx/>
            </a:pPr>
            <a:r>
              <a:rPr kumimoji="0" lang="en-US" altLang="en-US" sz="2400" b="0" i="0" u="none" strike="noStrike" cap="none" normalizeH="0" baseline="0" dirty="0">
                <a:ln>
                  <a:noFill/>
                </a:ln>
                <a:solidFill>
                  <a:schemeClr val="bg1"/>
                </a:solidFill>
                <a:effectLst/>
                <a:latin typeface="Arial" panose="020B0604020202020204" pitchFamily="34" charset="0"/>
              </a:rPr>
              <a:t>The Working Groups (WG) are instrumental in fostering collaboration, sharing knowledge, and advancing research and initiatives related to desert ecosystems and sustainability. </a:t>
            </a:r>
          </a:p>
          <a:p>
            <a:pPr defTabSz="914400" eaLnBrk="0" fontAlgn="base" hangingPunct="0">
              <a:spcBef>
                <a:spcPct val="0"/>
              </a:spcBef>
              <a:spcAft>
                <a:spcPct val="0"/>
              </a:spcAft>
              <a:buClrTx/>
              <a:buSzTx/>
            </a:pPr>
            <a:endParaRPr kumimoji="0" lang="en-US" altLang="en-US" sz="2400" b="0" i="0" u="none" strike="noStrike" cap="none" normalizeH="0" baseline="0" dirty="0">
              <a:ln>
                <a:noFill/>
              </a:ln>
              <a:solidFill>
                <a:schemeClr val="bg1"/>
              </a:solidFill>
              <a:effectLst/>
              <a:latin typeface="Arial" panose="020B0604020202020204" pitchFamily="34" charset="0"/>
            </a:endParaRPr>
          </a:p>
          <a:p>
            <a:pPr defTabSz="914400" eaLnBrk="0" fontAlgn="base" hangingPunct="0">
              <a:spcBef>
                <a:spcPct val="0"/>
              </a:spcBef>
              <a:spcAft>
                <a:spcPct val="0"/>
              </a:spcAft>
              <a:buClrTx/>
              <a:buSzTx/>
            </a:pPr>
            <a:r>
              <a:rPr kumimoji="0" lang="en-US" altLang="en-US" sz="2400" b="0" i="0" u="none" strike="noStrike" cap="none" normalizeH="0" baseline="0" dirty="0">
                <a:ln>
                  <a:noFill/>
                </a:ln>
                <a:solidFill>
                  <a:schemeClr val="bg1"/>
                </a:solidFill>
                <a:effectLst/>
                <a:latin typeface="Arial" panose="020B0604020202020204" pitchFamily="34" charset="0"/>
              </a:rPr>
              <a:t>Each group plays a crucial role in contributing to the broader goals of DesertNET International.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85794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B0445-4AF2-4513-A1D6-98E2EF3BDAD5}"/>
              </a:ext>
            </a:extLst>
          </p:cNvPr>
          <p:cNvSpPr>
            <a:spLocks noGrp="1"/>
          </p:cNvSpPr>
          <p:nvPr>
            <p:ph type="title"/>
          </p:nvPr>
        </p:nvSpPr>
        <p:spPr>
          <a:xfrm>
            <a:off x="646110" y="452717"/>
            <a:ext cx="11193955" cy="885889"/>
          </a:xfrm>
        </p:spPr>
        <p:txBody>
          <a:bodyPr/>
          <a:lstStyle/>
          <a:p>
            <a:pPr algn="just"/>
            <a:r>
              <a:rPr lang="en-US" sz="3200" b="1" dirty="0">
                <a:solidFill>
                  <a:schemeClr val="bg1"/>
                </a:solidFill>
                <a:highlight>
                  <a:srgbClr val="00FF00"/>
                </a:highlight>
              </a:rPr>
              <a:t>Combating Desertification: A Global Challenge</a:t>
            </a:r>
            <a:endParaRPr lang="en-US" sz="3200" dirty="0">
              <a:solidFill>
                <a:schemeClr val="bg1"/>
              </a:solidFill>
              <a:highlight>
                <a:srgbClr val="00FF00"/>
              </a:highlight>
            </a:endParaRPr>
          </a:p>
        </p:txBody>
      </p:sp>
      <p:sp>
        <p:nvSpPr>
          <p:cNvPr id="3" name="Content Placeholder 2">
            <a:extLst>
              <a:ext uri="{FF2B5EF4-FFF2-40B4-BE49-F238E27FC236}">
                <a16:creationId xmlns:a16="http://schemas.microsoft.com/office/drawing/2014/main" id="{76E3893A-44FD-4EB8-ACBD-F547AC8575D1}"/>
              </a:ext>
            </a:extLst>
          </p:cNvPr>
          <p:cNvSpPr>
            <a:spLocks noGrp="1"/>
          </p:cNvSpPr>
          <p:nvPr>
            <p:ph idx="1"/>
          </p:nvPr>
        </p:nvSpPr>
        <p:spPr>
          <a:xfrm>
            <a:off x="646111" y="1932496"/>
            <a:ext cx="11033699" cy="3663096"/>
          </a:xfrm>
        </p:spPr>
        <p:txBody>
          <a:bodyPr>
            <a:normAutofit/>
          </a:bodyPr>
          <a:lstStyle/>
          <a:p>
            <a:r>
              <a:rPr lang="en-US" b="1" dirty="0">
                <a:solidFill>
                  <a:schemeClr val="bg1"/>
                </a:solidFill>
              </a:rPr>
              <a:t>Preserving  Our Ecosystems</a:t>
            </a:r>
          </a:p>
          <a:p>
            <a:r>
              <a:rPr lang="en-US" dirty="0">
                <a:solidFill>
                  <a:schemeClr val="bg1"/>
                </a:solidFill>
              </a:rPr>
              <a:t>Desertification is the process of land degradation in arid, semiarid, and dry sub-humid areas due to various factors, including climate change and unsustainable human activities. </a:t>
            </a:r>
          </a:p>
          <a:p>
            <a:endParaRPr lang="en-US" dirty="0">
              <a:solidFill>
                <a:schemeClr val="bg1"/>
              </a:solidFill>
            </a:endParaRPr>
          </a:p>
          <a:p>
            <a:r>
              <a:rPr lang="en-US" dirty="0">
                <a:solidFill>
                  <a:schemeClr val="bg1"/>
                </a:solidFill>
              </a:rPr>
              <a:t>Preserving ecosystems is crucial for maintaining the delicate balance of our planet.</a:t>
            </a:r>
          </a:p>
        </p:txBody>
      </p:sp>
    </p:spTree>
    <p:extLst>
      <p:ext uri="{BB962C8B-B14F-4D97-AF65-F5344CB8AC3E}">
        <p14:creationId xmlns:p14="http://schemas.microsoft.com/office/powerpoint/2010/main" val="4798964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143</TotalTime>
  <Words>1344</Words>
  <Application>Microsoft Macintosh PowerPoint</Application>
  <PresentationFormat>Widescreen</PresentationFormat>
  <Paragraphs>143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Ion</vt:lpstr>
      <vt:lpstr>DesertNET International, DNI   </vt:lpstr>
      <vt:lpstr>PowerPoint Presentation</vt:lpstr>
      <vt:lpstr>Climate Change, Soils Restoration, Agroecology, and Biodiversity WG</vt:lpstr>
      <vt:lpstr>Satellite Mapping WG (Database, Spatial, Digital tools, Interactive maps) WG</vt:lpstr>
      <vt:lpstr>Position Papers, Scientific Research Publications/Articles/Newsletters Editing WG</vt:lpstr>
      <vt:lpstr>Fundraising and Research Projects WG</vt:lpstr>
      <vt:lpstr>Young Scientists and Ph.D. Students WG</vt:lpstr>
      <vt:lpstr>Outcomes &amp; short-term and long-term benefits </vt:lpstr>
      <vt:lpstr>Combating Desertification: A Global Challenge</vt:lpstr>
      <vt:lpstr>Understanding the Causes of Desertification</vt:lpstr>
      <vt:lpstr>Innovative Solutions for Combating Desertification Science Based and Nature based Solutions integrated with Digital Solutions</vt:lpstr>
      <vt:lpstr>TOWARD A SUSTAINABLE FUTURE: COMBATING DESERTIFICATION </vt:lpstr>
      <vt:lpstr>Key takeaways:</vt:lpstr>
      <vt:lpstr>We are committed to:</vt:lpstr>
      <vt:lpstr>Water-Soil-Food-Health Nexus</vt:lpstr>
      <vt:lpstr>Sustainable Agri-Food Systems</vt:lpstr>
      <vt:lpstr>The Action Plan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Kakha</dc:creator>
  <cp:lastModifiedBy>chiara ceseracciu</cp:lastModifiedBy>
  <cp:revision>110</cp:revision>
  <dcterms:created xsi:type="dcterms:W3CDTF">2024-07-21T20:09:43Z</dcterms:created>
  <dcterms:modified xsi:type="dcterms:W3CDTF">2024-07-24T07:59:19Z</dcterms:modified>
</cp:coreProperties>
</file>